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303" r:id="rId14"/>
    <p:sldId id="268" r:id="rId15"/>
    <p:sldId id="269" r:id="rId16"/>
    <p:sldId id="270" r:id="rId17"/>
    <p:sldId id="272" r:id="rId18"/>
    <p:sldId id="273" r:id="rId19"/>
    <p:sldId id="271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8" r:id="rId43"/>
    <p:sldId id="300" r:id="rId44"/>
    <p:sldId id="301" r:id="rId4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9984" autoAdjust="0"/>
    <p:restoredTop sz="94660"/>
  </p:normalViewPr>
  <p:slideViewPr>
    <p:cSldViewPr snapToGrid="0">
      <p:cViewPr varScale="1">
        <p:scale>
          <a:sx n="73" d="100"/>
          <a:sy n="73" d="100"/>
        </p:scale>
        <p:origin x="-420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DDA51639-B2D6-4652-B8C3-1B4C224A7BAF}" type="datetimeFigureOut">
              <a:rPr lang="en-US" dirty="0"/>
              <a:pPr/>
              <a:t>5/28/2018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dirty="0"/>
              <a:pPr/>
              <a:t>5/28/2018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C44961B7-6B89-48AB-966F-622E2788EECC}" type="datetimeFigureOut">
              <a:rPr lang="en-US" dirty="0"/>
              <a:pPr/>
              <a:t>5/28/2018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dirty="0"/>
              <a:pPr/>
              <a:t>5/28/2018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dirty="0"/>
              <a:pPr/>
              <a:t>5/28/2018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dirty="0"/>
              <a:pPr/>
              <a:t>5/28/2018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dirty="0"/>
              <a:pPr/>
              <a:t>5/28/2018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dirty="0"/>
              <a:pPr/>
              <a:t>5/28/2018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AB334A90-EB03-42F3-8859-2C2B2724C058}" type="datetimeFigureOut">
              <a:rPr lang="en-US" dirty="0"/>
              <a:pPr/>
              <a:t>5/28/2018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dirty="0"/>
              <a:pPr/>
              <a:t>5/28/2018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dirty="0"/>
              <a:pPr/>
              <a:t>5/28/2018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BC48EC7-AF6A-48D3-8284-14BACBEBDD84}" type="datetimeFigureOut">
              <a:rPr lang="en-US" dirty="0"/>
              <a:pPr/>
              <a:t>5/28/2018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skoki16.blogspot.com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sz="4800" dirty="0" smtClean="0"/>
              <a:t>Jedyny w swoim Rodzaju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3775166"/>
            <a:ext cx="9070848" cy="1364098"/>
          </a:xfrm>
        </p:spPr>
        <p:txBody>
          <a:bodyPr>
            <a:noAutofit/>
          </a:bodyPr>
          <a:lstStyle/>
          <a:p>
            <a:r>
              <a:rPr lang="pl-PL" sz="2800" dirty="0" smtClean="0"/>
              <a:t>Album powstał w ramach projektu miejskiego </a:t>
            </a:r>
          </a:p>
          <a:p>
            <a:r>
              <a:rPr lang="pl-PL" sz="2800" dirty="0" smtClean="0"/>
              <a:t>Szkoła Otwarta i Tolerancyjna</a:t>
            </a:r>
          </a:p>
          <a:p>
            <a:r>
              <a:rPr lang="pl-PL" sz="2000" dirty="0" smtClean="0"/>
              <a:t>Rok szkolny 2017/2018</a:t>
            </a:r>
            <a:endParaRPr lang="en-US" sz="2000" dirty="0"/>
          </a:p>
        </p:txBody>
      </p:sp>
      <p:pic>
        <p:nvPicPr>
          <p:cNvPr id="4" name="Obraz 3" descr="soit-logo-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0845" y="1267099"/>
            <a:ext cx="2821576" cy="1561271"/>
          </a:xfrm>
          <a:prstGeom prst="rect">
            <a:avLst/>
          </a:prstGeom>
        </p:spPr>
      </p:pic>
      <p:pic>
        <p:nvPicPr>
          <p:cNvPr id="5" name="Obraz 4" descr="logo_bydgoszcz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921" y="1280780"/>
            <a:ext cx="2170064" cy="1416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271976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Mateusz Dąbkowski</a:t>
            </a:r>
            <a:endParaRPr lang="pl-PL" dirty="0"/>
          </a:p>
        </p:txBody>
      </p:sp>
      <p:pic>
        <p:nvPicPr>
          <p:cNvPr id="4" name="Symbol zastępczy zawartości 3" descr="ad6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42661" y="1763804"/>
            <a:ext cx="3940117" cy="3932237"/>
          </a:xfrm>
        </p:spPr>
      </p:pic>
      <p:pic>
        <p:nvPicPr>
          <p:cNvPr id="5" name="Obraz 4" descr="SP 1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9862" y="2181498"/>
            <a:ext cx="5486400" cy="4114800"/>
          </a:xfrm>
          <a:prstGeom prst="rect">
            <a:avLst/>
          </a:prstGeom>
        </p:spPr>
      </p:pic>
      <p:sp>
        <p:nvSpPr>
          <p:cNvPr id="6" name="pole tekstowe 5"/>
          <p:cNvSpPr txBox="1"/>
          <p:nvPr/>
        </p:nvSpPr>
        <p:spPr>
          <a:xfrm>
            <a:off x="6805749" y="1737360"/>
            <a:ext cx="5146765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i="1" dirty="0" smtClean="0"/>
              <a:t>„…Gram na keyboardzie, </a:t>
            </a:r>
          </a:p>
          <a:p>
            <a:r>
              <a:rPr lang="pl-PL" sz="2000" b="1" i="1" dirty="0" smtClean="0"/>
              <a:t>podczas uroczystości szkolnych. </a:t>
            </a:r>
          </a:p>
          <a:p>
            <a:r>
              <a:rPr lang="pl-PL" sz="2000" b="1" i="1" dirty="0" smtClean="0"/>
              <a:t>To nic, że gram jednym palcem.                   Ale mogę w ten sposób zagrać kilkadziesiąt różnych piosenek.</a:t>
            </a:r>
          </a:p>
          <a:p>
            <a:r>
              <a:rPr lang="pl-PL" sz="2000" b="1" i="1" dirty="0" smtClean="0"/>
              <a:t>Komputer to moje okno na świat. Prowadzę </a:t>
            </a:r>
            <a:r>
              <a:rPr lang="pl-PL" sz="2000" b="1" i="1" dirty="0" err="1" smtClean="0"/>
              <a:t>blog</a:t>
            </a:r>
            <a:r>
              <a:rPr lang="pl-PL" sz="2000" b="1" i="1" dirty="0" smtClean="0"/>
              <a:t> o mojej pasji jaką są skoki narciarskie: </a:t>
            </a:r>
          </a:p>
          <a:p>
            <a:r>
              <a:rPr lang="pl-PL" sz="2000" b="1" dirty="0" smtClean="0">
                <a:hlinkClick r:id="rId4"/>
              </a:rPr>
              <a:t>www.skoki16.blogspot.com</a:t>
            </a:r>
            <a:endParaRPr lang="pl-PL" sz="2000" b="1" dirty="0" smtClean="0"/>
          </a:p>
          <a:p>
            <a:r>
              <a:rPr lang="pl-PL" sz="2400" b="1" i="1" dirty="0" smtClean="0"/>
              <a:t>Niepełnosprawność nie musi być utrudnieniem, dla egzystencji.                       Wprost przeciwnie.                     Może budzić szacunek i podziw</a:t>
            </a:r>
            <a:r>
              <a:rPr lang="pl-PL" sz="2000" b="1" i="1" dirty="0" smtClean="0"/>
              <a:t>”.</a:t>
            </a:r>
          </a:p>
          <a:p>
            <a:endParaRPr lang="pl-PL" dirty="0" smtClean="0"/>
          </a:p>
          <a:p>
            <a:endParaRPr lang="pl-PL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66800" y="391887"/>
            <a:ext cx="10058400" cy="1071154"/>
          </a:xfrm>
        </p:spPr>
        <p:txBody>
          <a:bodyPr/>
          <a:lstStyle/>
          <a:p>
            <a:r>
              <a:rPr lang="pl-PL" dirty="0" smtClean="0"/>
              <a:t>Rafał Adamczewski, lat 17</a:t>
            </a:r>
            <a:endParaRPr lang="pl-PL" dirty="0"/>
          </a:p>
        </p:txBody>
      </p:sp>
      <p:pic>
        <p:nvPicPr>
          <p:cNvPr id="5" name="Obraz 4" descr="ad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777" y="2533945"/>
            <a:ext cx="5380264" cy="3589405"/>
          </a:xfrm>
          <a:prstGeom prst="rect">
            <a:avLst/>
          </a:prstGeom>
        </p:spPr>
      </p:pic>
      <p:pic>
        <p:nvPicPr>
          <p:cNvPr id="4" name="Symbol zastępczy zawartości 3" descr="Rafał Adamczewski ZS 35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135087" y="1320518"/>
            <a:ext cx="2978330" cy="5304633"/>
          </a:xfrm>
        </p:spPr>
      </p:pic>
      <p:sp>
        <p:nvSpPr>
          <p:cNvPr id="7" name="pole tekstowe 6"/>
          <p:cNvSpPr txBox="1"/>
          <p:nvPr/>
        </p:nvSpPr>
        <p:spPr>
          <a:xfrm>
            <a:off x="6583680" y="1815737"/>
            <a:ext cx="5316583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 smtClean="0"/>
              <a:t>Urodzony działacz, społecznik, </a:t>
            </a:r>
          </a:p>
          <a:p>
            <a:r>
              <a:rPr lang="pl-PL" sz="2000" b="1" dirty="0" smtClean="0"/>
              <a:t>pasjonat Straży Pożarnej                              i ratownictwa, Już teraz wie, co będzie robił za kilka lat i konsekwentnie działa, by jego plany się spełniły.</a:t>
            </a:r>
          </a:p>
          <a:p>
            <a:r>
              <a:rPr lang="pl-PL" sz="2000" b="1" i="1" dirty="0" smtClean="0"/>
              <a:t>„…Szacunkiem darzę wszystkich strażaków, zwłaszcza tych, którzy </a:t>
            </a:r>
          </a:p>
          <a:p>
            <a:r>
              <a:rPr lang="pl-PL" sz="2000" b="1" i="1" dirty="0" smtClean="0"/>
              <a:t>nieśli pomoc po zamachu w 2001 roku               w Nowym Jorku. </a:t>
            </a:r>
          </a:p>
          <a:p>
            <a:r>
              <a:rPr lang="pl-PL" sz="2000" b="1" i="1" dirty="0" smtClean="0"/>
              <a:t>Chciałbym, by nie było podziałów społecznych, różnic na bardzo bogatych i bardzo biednych, chciałbym sprawiedliwości społecznej”.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Pola </a:t>
            </a:r>
            <a:r>
              <a:rPr lang="pl-PL" dirty="0" err="1" smtClean="0"/>
              <a:t>Rotmańska</a:t>
            </a:r>
            <a:r>
              <a:rPr lang="pl-PL" dirty="0" smtClean="0"/>
              <a:t>, lat 11</a:t>
            </a:r>
            <a:endParaRPr lang="pl-PL" dirty="0"/>
          </a:p>
        </p:txBody>
      </p:sp>
      <p:pic>
        <p:nvPicPr>
          <p:cNvPr id="4" name="Symbol zastępczy zawartości 3" descr="ad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36708" y="2514793"/>
            <a:ext cx="5303279" cy="3533310"/>
          </a:xfrm>
        </p:spPr>
      </p:pic>
      <p:pic>
        <p:nvPicPr>
          <p:cNvPr id="5" name="Picture 1"/>
          <p:cNvPicPr/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1946365" y="1881052"/>
            <a:ext cx="5029199" cy="377516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pole tekstowe 5"/>
          <p:cNvSpPr txBox="1"/>
          <p:nvPr/>
        </p:nvSpPr>
        <p:spPr>
          <a:xfrm>
            <a:off x="7380515" y="1881051"/>
            <a:ext cx="451974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 smtClean="0"/>
              <a:t>Jest wrażliwą osobą, która nie ukrywa swoich emocji.                             W wolnym czasie czyta książki                 i wykonuje prace manualne. Bardzo ją to relaksuje.                      Osiąga wiele sukcesów                             w konkursach, najczęściej matematycznych. </a:t>
            </a:r>
          </a:p>
          <a:p>
            <a:r>
              <a:rPr lang="pl-PL" sz="2000" b="1" dirty="0" smtClean="0"/>
              <a:t>Na przyszłość ma wiele planów, ale stara się żyć chwilą.</a:t>
            </a:r>
          </a:p>
          <a:p>
            <a:r>
              <a:rPr lang="pl-PL" sz="2000" b="1" dirty="0" smtClean="0"/>
              <a:t>Jej autorytetem jest                               Irena </a:t>
            </a:r>
            <a:r>
              <a:rPr lang="pl-PL" sz="2000" b="1" dirty="0" err="1" smtClean="0"/>
              <a:t>Sendlerowa</a:t>
            </a:r>
            <a:r>
              <a:rPr lang="pl-PL" sz="2000" b="1" dirty="0" smtClean="0"/>
              <a:t>.</a:t>
            </a:r>
          </a:p>
          <a:p>
            <a:r>
              <a:rPr lang="pl-PL" sz="2000" b="1" dirty="0" smtClean="0"/>
              <a:t>Gdyby mogła zmienić świat </a:t>
            </a:r>
          </a:p>
          <a:p>
            <a:r>
              <a:rPr lang="pl-PL" sz="2000" b="1" dirty="0" smtClean="0"/>
              <a:t>zniknęłyby wszystkie choroby.</a:t>
            </a:r>
            <a:endParaRPr lang="pl-PL" sz="20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Adam Tyburski, lat 10</a:t>
            </a:r>
            <a:endParaRPr lang="pl-PL" dirty="0"/>
          </a:p>
        </p:txBody>
      </p:sp>
      <p:pic>
        <p:nvPicPr>
          <p:cNvPr id="4" name="Symbol zastępczy zawartości 3" descr="ad17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909669">
            <a:off x="743131" y="2353968"/>
            <a:ext cx="3881120" cy="3881120"/>
          </a:xfrm>
        </p:spPr>
      </p:pic>
      <p:pic>
        <p:nvPicPr>
          <p:cNvPr id="5" name="Picture 1"/>
          <p:cNvPicPr/>
          <p:nvPr/>
        </p:nvPicPr>
        <p:blipFill>
          <a:blip r:embed="rId3" cstate="print">
            <a:lum/>
            <a:alphaModFix/>
          </a:blip>
          <a:srcRect l="13058"/>
          <a:stretch>
            <a:fillRect/>
          </a:stretch>
        </p:blipFill>
        <p:spPr>
          <a:xfrm>
            <a:off x="2024743" y="1959427"/>
            <a:ext cx="5055326" cy="407561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pole tekstowe 5"/>
          <p:cNvSpPr txBox="1"/>
          <p:nvPr/>
        </p:nvSpPr>
        <p:spPr>
          <a:xfrm>
            <a:off x="7145383" y="1990165"/>
            <a:ext cx="4754880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 smtClean="0"/>
              <a:t>Lubi nosić czapkę i luźne rzeczy. </a:t>
            </a:r>
          </a:p>
          <a:p>
            <a:r>
              <a:rPr lang="pl-PL" sz="2000" b="1" dirty="0" smtClean="0"/>
              <a:t>Jego filozofia to mieć dużo kolegów                i przyjaciół. Swój czas wolny spędza             na zabawie (najlepiej z przyjaciółmi) oraz na sklejaniu modeli samolotów. </a:t>
            </a:r>
          </a:p>
          <a:p>
            <a:r>
              <a:rPr lang="pl-PL" sz="2000" b="1" dirty="0" smtClean="0"/>
              <a:t>Lubi bawić się w berka, w ziemię,                    w rekina, jeździć na rowerze                         i rolkach. Należy do Akademii Piłkarskiej Reissa, gdzie gra                      na pozycji pomocnika. </a:t>
            </a:r>
          </a:p>
          <a:p>
            <a:r>
              <a:rPr lang="pl-PL" sz="2000" b="1" dirty="0" smtClean="0"/>
              <a:t>Jego sukcesy to m.in. </a:t>
            </a:r>
          </a:p>
          <a:p>
            <a:r>
              <a:rPr lang="pl-PL" sz="2000" b="1" dirty="0" smtClean="0"/>
              <a:t>to, że dostał świadectwo z paskiem w klasie IV i zdał test w szkółce piłkarskiej </a:t>
            </a:r>
            <a:r>
              <a:rPr lang="pl-PL" sz="2000" b="1" dirty="0" err="1" smtClean="0"/>
              <a:t>Juventus</a:t>
            </a:r>
            <a:r>
              <a:rPr lang="pl-PL" sz="2000" b="1" dirty="0" smtClean="0"/>
              <a:t>.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66800" y="496390"/>
            <a:ext cx="10058400" cy="1254034"/>
          </a:xfrm>
        </p:spPr>
        <p:txBody>
          <a:bodyPr/>
          <a:lstStyle/>
          <a:p>
            <a:r>
              <a:rPr lang="pl-PL" dirty="0" smtClean="0"/>
              <a:t>Łukasz Krupka, lat 11</a:t>
            </a:r>
            <a:endParaRPr lang="pl-PL" dirty="0"/>
          </a:p>
        </p:txBody>
      </p:sp>
      <p:pic>
        <p:nvPicPr>
          <p:cNvPr id="5" name="Obraz 4" descr="ad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912062">
            <a:off x="886928" y="2000060"/>
            <a:ext cx="4089906" cy="4089906"/>
          </a:xfrm>
          <a:prstGeom prst="rect">
            <a:avLst/>
          </a:prstGeom>
        </p:spPr>
      </p:pic>
      <p:pic>
        <p:nvPicPr>
          <p:cNvPr id="4" name="Symbol zastępczy zawartości 3"/>
          <p:cNvPicPr>
            <a:picLocks noGrp="1"/>
          </p:cNvPicPr>
          <p:nvPr>
            <p:ph idx="1"/>
          </p:nvPr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 rot="16200000">
            <a:off x="1463979" y="2494065"/>
            <a:ext cx="4885509" cy="3293720"/>
          </a:xfrm>
          <a:prstGeom prst="rect">
            <a:avLst/>
          </a:prstGeom>
          <a:ln>
            <a:noFill/>
            <a:prstDash/>
          </a:ln>
        </p:spPr>
      </p:pic>
      <p:sp>
        <p:nvSpPr>
          <p:cNvPr id="8" name="pole tekstowe 7"/>
          <p:cNvSpPr txBox="1"/>
          <p:nvPr/>
        </p:nvSpPr>
        <p:spPr>
          <a:xfrm>
            <a:off x="5943600" y="1933303"/>
            <a:ext cx="5826034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 smtClean="0"/>
              <a:t>W przyszłości chciałby zajmować się programowaniem i tworzeniem gier komputerowych. Jego filozofia życiowa to: </a:t>
            </a:r>
            <a:r>
              <a:rPr lang="pl-PL" sz="2000" b="1" i="1" dirty="0" smtClean="0"/>
              <a:t>brać z życia jak najwięcej, by z niego korzystać i nie żałować żadnego momentu!</a:t>
            </a:r>
          </a:p>
          <a:p>
            <a:pPr lvl="0"/>
            <a:r>
              <a:rPr lang="pl-PL" sz="2000" b="1" dirty="0" smtClean="0"/>
              <a:t>Podziwia rodziców, którzy są dla niego autorytetami – ich zaangażowanie w pracę              i w życie codzienne. </a:t>
            </a:r>
          </a:p>
          <a:p>
            <a:pPr lvl="0"/>
            <a:r>
              <a:rPr lang="pl-PL" sz="2000" b="1" dirty="0" smtClean="0"/>
              <a:t>Gdyby mógł zmienić jedną rzecz na świecie sprawiłby, aby wiecznie były wakacje. Wiedza sama wchodziłaby do głowy                        i wszyscy byliby szczęśliwi. </a:t>
            </a:r>
            <a:r>
              <a:rPr lang="pl-PL" sz="2000" b="1" dirty="0" smtClean="0">
                <a:sym typeface="Wingdings" pitchFamily="2" charset="2"/>
              </a:rPr>
              <a:t></a:t>
            </a:r>
            <a:endParaRPr lang="pl-PL" sz="2000" b="1" dirty="0" smtClean="0"/>
          </a:p>
          <a:p>
            <a:endParaRPr lang="pl-PL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Małgosia </a:t>
            </a:r>
            <a:r>
              <a:rPr lang="pl-PL" dirty="0" err="1" smtClean="0"/>
              <a:t>Żłobińska</a:t>
            </a:r>
            <a:r>
              <a:rPr lang="pl-PL" dirty="0" smtClean="0"/>
              <a:t>, lat 11</a:t>
            </a:r>
            <a:endParaRPr lang="pl-PL" dirty="0"/>
          </a:p>
        </p:txBody>
      </p:sp>
      <p:pic>
        <p:nvPicPr>
          <p:cNvPr id="4" name="Symbol zastępczy zawartości 3" descr="ad8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51910" y="2227703"/>
            <a:ext cx="5636273" cy="3885713"/>
          </a:xfrm>
        </p:spPr>
      </p:pic>
      <p:pic>
        <p:nvPicPr>
          <p:cNvPr id="5" name="Obraz 4"/>
          <p:cNvPicPr/>
          <p:nvPr/>
        </p:nvPicPr>
        <p:blipFill>
          <a:blip r:embed="rId3" cstate="print">
            <a:lum/>
            <a:alphaModFix/>
          </a:blip>
          <a:srcRect/>
          <a:stretch>
            <a:fillRect/>
          </a:stretch>
        </p:blipFill>
        <p:spPr>
          <a:xfrm>
            <a:off x="2991393" y="1724297"/>
            <a:ext cx="3304903" cy="4911633"/>
          </a:xfrm>
          <a:prstGeom prst="rect">
            <a:avLst/>
          </a:prstGeom>
          <a:noFill/>
          <a:ln>
            <a:noFill/>
            <a:prstDash/>
          </a:ln>
        </p:spPr>
      </p:pic>
      <p:sp>
        <p:nvSpPr>
          <p:cNvPr id="7" name="pole tekstowe 6"/>
          <p:cNvSpPr txBox="1"/>
          <p:nvPr/>
        </p:nvSpPr>
        <p:spPr>
          <a:xfrm>
            <a:off x="6831874" y="2129245"/>
            <a:ext cx="5081451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 smtClean="0"/>
              <a:t>Jest niską dziewczynką o blond włosach i niebieskich oczach.                 Ma mnóstwo energii. W szkole                  ma dużo koleżanek i kolegów.</a:t>
            </a:r>
          </a:p>
          <a:p>
            <a:r>
              <a:rPr lang="pl-PL" sz="2000" b="1" dirty="0" smtClean="0"/>
              <a:t>Chodzi na zajęcia jujitsu brazylijskie. Uwielbia je. Na tych zajęciach uczy się sztuki walki. Ma specjalny strój,                  który nazywa się kimono oraz pas . Otrzymała już na pas dwie belki. </a:t>
            </a:r>
          </a:p>
          <a:p>
            <a:pPr lvl="0"/>
            <a:r>
              <a:rPr lang="pl-PL" sz="2000" b="1" dirty="0" smtClean="0"/>
              <a:t>Gdyby mogła zmienić jedną rzecz             na świecie to chciałaby, żeby ludzie nie wycinali drzew, aby zwierzęta miały gdzie mieszkać.</a:t>
            </a:r>
          </a:p>
          <a:p>
            <a:endParaRPr lang="pl-PL" sz="2000" b="1" dirty="0" smtClean="0"/>
          </a:p>
          <a:p>
            <a:endParaRPr lang="pl-PL" sz="2000" b="1" dirty="0" smtClean="0"/>
          </a:p>
          <a:p>
            <a:endParaRPr lang="pl-PL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120892"/>
          </a:xfrm>
        </p:spPr>
        <p:txBody>
          <a:bodyPr/>
          <a:lstStyle/>
          <a:p>
            <a:r>
              <a:rPr lang="pl-PL" dirty="0" smtClean="0"/>
              <a:t>Natalia Pietras, lat 12</a:t>
            </a:r>
            <a:endParaRPr lang="pl-PL" dirty="0"/>
          </a:p>
        </p:txBody>
      </p:sp>
      <p:pic>
        <p:nvPicPr>
          <p:cNvPr id="4" name="Symbol zastępczy zawartości 3" descr="ad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55204" y="2475887"/>
            <a:ext cx="6194236" cy="3716542"/>
          </a:xfrm>
        </p:spPr>
      </p:pic>
      <p:pic>
        <p:nvPicPr>
          <p:cNvPr id="5" name="Obraz 4"/>
          <p:cNvPicPr/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3017519" y="1854926"/>
            <a:ext cx="3357155" cy="4650377"/>
          </a:xfrm>
          <a:prstGeom prst="rect">
            <a:avLst/>
          </a:prstGeom>
          <a:ln>
            <a:noFill/>
            <a:prstDash/>
          </a:ln>
        </p:spPr>
      </p:pic>
      <p:sp>
        <p:nvSpPr>
          <p:cNvPr id="6" name="pole tekstowe 5"/>
          <p:cNvSpPr txBox="1"/>
          <p:nvPr/>
        </p:nvSpPr>
        <p:spPr>
          <a:xfrm>
            <a:off x="7210697" y="1959429"/>
            <a:ext cx="4730291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 smtClean="0"/>
              <a:t>Ma talent do języków obcych. </a:t>
            </a:r>
          </a:p>
          <a:p>
            <a:r>
              <a:rPr lang="pl-PL" sz="2000" b="1" dirty="0" smtClean="0"/>
              <a:t>Bardzo lubi czytać książki. </a:t>
            </a:r>
          </a:p>
          <a:p>
            <a:r>
              <a:rPr lang="pl-PL" sz="2000" b="1" dirty="0" smtClean="0"/>
              <a:t>Dobrze czuje się w tańcu (</a:t>
            </a:r>
            <a:r>
              <a:rPr lang="pl-PL" sz="2000" b="1" dirty="0" err="1" smtClean="0"/>
              <a:t>hip-hop</a:t>
            </a:r>
            <a:endParaRPr lang="pl-PL" sz="2000" b="1" dirty="0" smtClean="0"/>
          </a:p>
          <a:p>
            <a:r>
              <a:rPr lang="pl-PL" sz="2000" b="1" dirty="0" smtClean="0"/>
              <a:t> i pokrewne). Od czasu do czasu lubi coś ugotować lub wyjść na rolki, </a:t>
            </a:r>
          </a:p>
          <a:p>
            <a:r>
              <a:rPr lang="pl-PL" sz="2000" b="1" dirty="0" smtClean="0"/>
              <a:t>czy pojeździć na rowerze. Ma dużo ciekawych zajęć, ale sporo czasu spędza w szkole, dlatego czasami lubi wrócić do domu i "nic nie robić".</a:t>
            </a:r>
          </a:p>
          <a:p>
            <a:r>
              <a:rPr lang="pl-PL" sz="2000" b="1" dirty="0" smtClean="0"/>
              <a:t>Jej największym marzeniem jest nauczyć się tylu języków obcych, żeby móc podróżować po całym świecie, poznawać nowych ludzi               i odkrywać ciekawe miejsca. </a:t>
            </a:r>
            <a:endParaRPr lang="pl-PL" sz="2000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Ola </a:t>
            </a:r>
            <a:r>
              <a:rPr lang="pl-PL" dirty="0" err="1" smtClean="0"/>
              <a:t>Cirug</a:t>
            </a:r>
            <a:r>
              <a:rPr lang="pl-PL" dirty="0" smtClean="0"/>
              <a:t>, lat 11 </a:t>
            </a:r>
            <a:endParaRPr lang="pl-PL" dirty="0"/>
          </a:p>
        </p:txBody>
      </p:sp>
      <p:pic>
        <p:nvPicPr>
          <p:cNvPr id="4" name="Symbol zastępczy zawartości 3" descr="ad1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659276">
            <a:off x="1173480" y="2334373"/>
            <a:ext cx="3810000" cy="3810000"/>
          </a:xfrm>
        </p:spPr>
      </p:pic>
      <p:pic>
        <p:nvPicPr>
          <p:cNvPr id="5" name="Picture 2"/>
          <p:cNvPicPr/>
          <p:nvPr/>
        </p:nvPicPr>
        <p:blipFill>
          <a:blip r:embed="rId3" cstate="print">
            <a:lum/>
            <a:alphaModFix/>
          </a:blip>
          <a:srcRect/>
          <a:stretch>
            <a:fillRect/>
          </a:stretch>
        </p:blipFill>
        <p:spPr>
          <a:xfrm>
            <a:off x="2690949" y="2886891"/>
            <a:ext cx="3657599" cy="3370217"/>
          </a:xfrm>
          <a:prstGeom prst="rect">
            <a:avLst/>
          </a:prstGeom>
          <a:noFill/>
          <a:ln w="190440">
            <a:solidFill>
              <a:srgbClr val="C8C6BD"/>
            </a:solidFill>
            <a:prstDash val="solid"/>
            <a:miter/>
          </a:ln>
        </p:spPr>
      </p:pic>
      <p:sp>
        <p:nvSpPr>
          <p:cNvPr id="6" name="pole tekstowe 5"/>
          <p:cNvSpPr txBox="1"/>
          <p:nvPr/>
        </p:nvSpPr>
        <p:spPr>
          <a:xfrm>
            <a:off x="6701246" y="1280159"/>
            <a:ext cx="519940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 smtClean="0"/>
              <a:t>Cechą, która ją wyróżnia jest malowanie. Swoje prace wykonuje farbami akrylowymi. </a:t>
            </a:r>
          </a:p>
          <a:p>
            <a:r>
              <a:rPr lang="pl-PL" sz="2000" b="1" dirty="0" smtClean="0"/>
              <a:t>Malarstwem zajmuje się od roku. </a:t>
            </a:r>
          </a:p>
          <a:p>
            <a:r>
              <a:rPr lang="pl-PL" sz="2000" b="1" dirty="0" smtClean="0"/>
              <a:t>Najbardziej lubi malować pejzaże oraz zwierzęta. Swój czas wolny lubi spędzać aktywnie, ostatnio najbardziej lubi jeździć na rolkach. Często też wychodzi ze swoim psem na długie spacery.</a:t>
            </a:r>
            <a:endParaRPr lang="pl-PL" sz="2000" b="1" dirty="0"/>
          </a:p>
        </p:txBody>
      </p:sp>
      <p:pic>
        <p:nvPicPr>
          <p:cNvPr id="7" name="Picture 3"/>
          <p:cNvPicPr/>
          <p:nvPr/>
        </p:nvPicPr>
        <p:blipFill>
          <a:blip r:embed="rId4" cstate="print">
            <a:lum/>
            <a:alphaModFix/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>
          <a:xfrm>
            <a:off x="6818630" y="4532813"/>
            <a:ext cx="2795633" cy="1727698"/>
          </a:xfrm>
          <a:prstGeom prst="rect">
            <a:avLst/>
          </a:prstGeom>
          <a:noFill/>
          <a:ln w="190440">
            <a:solidFill>
              <a:srgbClr val="C8C6BD"/>
            </a:solidFill>
            <a:prstDash val="solid"/>
            <a:miter/>
          </a:ln>
        </p:spPr>
      </p:pic>
      <p:sp>
        <p:nvSpPr>
          <p:cNvPr id="8" name="pole tekstowe 7"/>
          <p:cNvSpPr txBox="1"/>
          <p:nvPr/>
        </p:nvSpPr>
        <p:spPr>
          <a:xfrm>
            <a:off x="9914709" y="5982789"/>
            <a:ext cx="19287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Oto obraz Oli</a:t>
            </a:r>
            <a:endParaRPr lang="pl-PL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Marysia </a:t>
            </a:r>
            <a:r>
              <a:rPr lang="pl-PL" dirty="0" err="1" smtClean="0"/>
              <a:t>Pufelska</a:t>
            </a:r>
            <a:r>
              <a:rPr lang="pl-PL" dirty="0" smtClean="0"/>
              <a:t>, lat 12</a:t>
            </a:r>
            <a:endParaRPr lang="pl-PL" dirty="0"/>
          </a:p>
        </p:txBody>
      </p:sp>
      <p:pic>
        <p:nvPicPr>
          <p:cNvPr id="4" name="Symbol zastępczy zawartości 3" descr="ad15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1065958">
            <a:off x="1033984" y="2419604"/>
            <a:ext cx="3932237" cy="3932237"/>
          </a:xfrm>
        </p:spPr>
      </p:pic>
      <p:pic>
        <p:nvPicPr>
          <p:cNvPr id="5" name="Obraz 4"/>
          <p:cNvPicPr/>
          <p:nvPr/>
        </p:nvPicPr>
        <p:blipFill>
          <a:blip r:embed="rId3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tretch>
            <a:fillRect/>
          </a:stretch>
        </p:blipFill>
        <p:spPr>
          <a:xfrm rot="5400000">
            <a:off x="2591007" y="2800017"/>
            <a:ext cx="4402183" cy="3060647"/>
          </a:xfrm>
          <a:prstGeom prst="rect">
            <a:avLst/>
          </a:prstGeom>
        </p:spPr>
      </p:pic>
      <p:sp>
        <p:nvSpPr>
          <p:cNvPr id="6" name="pole tekstowe 5"/>
          <p:cNvSpPr txBox="1"/>
          <p:nvPr/>
        </p:nvSpPr>
        <p:spPr>
          <a:xfrm>
            <a:off x="6505303" y="2325189"/>
            <a:ext cx="5381898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 smtClean="0"/>
              <a:t>Jest  wesołą, radosną dziewczynką, </a:t>
            </a:r>
          </a:p>
          <a:p>
            <a:r>
              <a:rPr lang="pl-PL" sz="2000" b="1" dirty="0" smtClean="0"/>
              <a:t>która lubi koleżanki i kolegów ze szkoły.  Najlepiej wypoczywa, kiedy maluje albo</a:t>
            </a:r>
          </a:p>
          <a:p>
            <a:r>
              <a:rPr lang="pl-PL" sz="2000" b="1" dirty="0" smtClean="0"/>
              <a:t>lepi figurki. Lubi jeździć na rowerze</a:t>
            </a:r>
          </a:p>
          <a:p>
            <a:r>
              <a:rPr lang="pl-PL" sz="2000" b="1" dirty="0" smtClean="0"/>
              <a:t>i chodzić na spacery.</a:t>
            </a:r>
          </a:p>
          <a:p>
            <a:pPr lvl="0"/>
            <a:r>
              <a:rPr lang="pl-PL" sz="2000" b="1" dirty="0" smtClean="0"/>
              <a:t>Imponuje jej postać Leonardo da Vinci, </a:t>
            </a:r>
          </a:p>
          <a:p>
            <a:pPr lvl="0"/>
            <a:r>
              <a:rPr lang="pl-PL" sz="2000" b="1" dirty="0" smtClean="0"/>
              <a:t>który łączył pasję do nauki i sztuki. </a:t>
            </a:r>
          </a:p>
          <a:p>
            <a:pPr lvl="0"/>
            <a:r>
              <a:rPr lang="pl-PL" sz="2000" b="1" dirty="0" smtClean="0"/>
              <a:t>Marzy o tym, aby zostać lekarką lub pielęgniarką i pomagać chorym ludziom.</a:t>
            </a:r>
          </a:p>
          <a:p>
            <a:r>
              <a:rPr lang="pl-PL" sz="2000" b="1" dirty="0" smtClean="0"/>
              <a:t> 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Krzysiu Śledź, lat 13</a:t>
            </a:r>
            <a:endParaRPr lang="pl-PL" dirty="0"/>
          </a:p>
        </p:txBody>
      </p:sp>
      <p:pic>
        <p:nvPicPr>
          <p:cNvPr id="4" name="Symbol zastępczy zawartości 3" descr="ad1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1424690">
            <a:off x="846744" y="2571261"/>
            <a:ext cx="3698634" cy="3698634"/>
          </a:xfrm>
        </p:spPr>
      </p:pic>
      <p:pic>
        <p:nvPicPr>
          <p:cNvPr id="5" name="Obraz 4" descr="C:\Users\IzaS\Downloads\received_2020188851638405.jpeg"/>
          <p:cNvPicPr/>
          <p:nvPr/>
        </p:nvPicPr>
        <p:blipFill>
          <a:blip r:embed="rId3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2492999" y="2090060"/>
            <a:ext cx="3071778" cy="419317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pole tekstowe 5"/>
          <p:cNvSpPr txBox="1"/>
          <p:nvPr/>
        </p:nvSpPr>
        <p:spPr>
          <a:xfrm>
            <a:off x="6204857" y="1907177"/>
            <a:ext cx="5736131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 smtClean="0"/>
              <a:t>W czasie wolnym lubi czytać książki przygodowe, jeździć na rowerze, </a:t>
            </a:r>
          </a:p>
          <a:p>
            <a:r>
              <a:rPr lang="pl-PL" sz="2000" b="1" dirty="0" smtClean="0"/>
              <a:t>słuchać muzyki rockowej oraz grać w gry komputerowe i planszowe. Jego pasją jest programowanie, podróżowanie i jazda na nartach oraz gra na gitarze. </a:t>
            </a:r>
          </a:p>
          <a:p>
            <a:r>
              <a:rPr lang="pl-PL" sz="2000" b="1" dirty="0" smtClean="0"/>
              <a:t>Do największych swoich sukcesów zalicza udział i liczne nagrody w konkursach matematycznych i z języka angielskiego </a:t>
            </a:r>
          </a:p>
          <a:p>
            <a:r>
              <a:rPr lang="pl-PL" sz="2000" b="1" dirty="0" smtClean="0"/>
              <a:t>(od szczebla międzyszkolnego                             po międzynarodowy) oraz w innych dziedzinach. W przyszłości pragnie zostać programistą komputerowym.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Leszek </a:t>
            </a:r>
            <a:r>
              <a:rPr lang="pl-PL" dirty="0" err="1" smtClean="0"/>
              <a:t>Niedzwiedzki</a:t>
            </a:r>
            <a:r>
              <a:rPr lang="pl-PL" dirty="0" smtClean="0"/>
              <a:t>, lat 13</a:t>
            </a:r>
            <a:endParaRPr lang="pl-PL" dirty="0"/>
          </a:p>
        </p:txBody>
      </p:sp>
      <p:pic>
        <p:nvPicPr>
          <p:cNvPr id="5" name="Obraz 4" descr="ad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9532" y="2466704"/>
            <a:ext cx="3287621" cy="3287621"/>
          </a:xfrm>
          <a:prstGeom prst="rect">
            <a:avLst/>
          </a:prstGeom>
        </p:spPr>
      </p:pic>
      <p:pic>
        <p:nvPicPr>
          <p:cNvPr id="4" name="Symbol zastępczy zawartości 3" descr="C:\Users\IzaS\Downloads\IMG_20180417_101028_resized_20180418_095922417.jpg"/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3161212" y="1933302"/>
            <a:ext cx="3422468" cy="462425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pole tekstowe 5"/>
          <p:cNvSpPr txBox="1"/>
          <p:nvPr/>
        </p:nvSpPr>
        <p:spPr>
          <a:xfrm>
            <a:off x="6753498" y="2220686"/>
            <a:ext cx="515982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 smtClean="0"/>
              <a:t>Nietuzinkowa postać, którą zna chyba każdy w szkole. Chłopiec wyróżnia się wysoką kulturą słowa, poczuciem humoru i otwartością. Uwielbia stare samochody i ciągniki oraz inne maszyny rolnicze. Interesują go pojazdy od strony technicznej, jak i użytkowej. Lubi czytać o wynalazcach, </a:t>
            </a:r>
          </a:p>
          <a:p>
            <a:r>
              <a:rPr lang="pl-PL" sz="2000" b="1" dirty="0" smtClean="0"/>
              <a:t>np. Nikoli Tesli, który opatentował wiele urządzeń elektrycznych. W przyszłości chciałby zajmować się motoryzacją  np. odnawiać stare samochody.</a:t>
            </a:r>
            <a:endParaRPr lang="pl-PL" sz="2000" b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Arno </a:t>
            </a:r>
            <a:r>
              <a:rPr lang="pl-PL" dirty="0" err="1" smtClean="0"/>
              <a:t>Gill</a:t>
            </a:r>
            <a:r>
              <a:rPr lang="pl-PL" dirty="0" smtClean="0"/>
              <a:t>, lat 17</a:t>
            </a:r>
            <a:endParaRPr lang="pl-PL" dirty="0"/>
          </a:p>
        </p:txBody>
      </p:sp>
      <p:pic>
        <p:nvPicPr>
          <p:cNvPr id="4" name="Symbol zastępczy zawartości 3" descr="ad1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2482" y="2129563"/>
            <a:ext cx="5302741" cy="3932237"/>
          </a:xfrm>
        </p:spPr>
      </p:pic>
      <p:pic>
        <p:nvPicPr>
          <p:cNvPr id="5" name="Obraz 4" descr="Arn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1234" y="1879630"/>
            <a:ext cx="4676503" cy="4671364"/>
          </a:xfrm>
          <a:prstGeom prst="rect">
            <a:avLst/>
          </a:prstGeom>
        </p:spPr>
      </p:pic>
      <p:sp>
        <p:nvSpPr>
          <p:cNvPr id="6" name="pole tekstowe 5"/>
          <p:cNvSpPr txBox="1"/>
          <p:nvPr/>
        </p:nvSpPr>
        <p:spPr>
          <a:xfrm>
            <a:off x="6648994" y="2651760"/>
            <a:ext cx="4924697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 smtClean="0"/>
              <a:t>Młody uzdolniony fryzjer – wizażysta. Podąża za swoją pasją odważnie, zdobywając nagrody i wysokie lokaty na ogólnopolskich konkursach.</a:t>
            </a:r>
          </a:p>
          <a:p>
            <a:r>
              <a:rPr lang="pl-PL" sz="2000" b="1" dirty="0" smtClean="0"/>
              <a:t>Chętnie dzieli się swoją pasją                        i poszukuje nowych rozwiązań                         w najnowszych trendach.  </a:t>
            </a:r>
          </a:p>
          <a:p>
            <a:r>
              <a:rPr lang="pl-PL" sz="2000" b="1" dirty="0" smtClean="0"/>
              <a:t>Jest zdania, że pracując nad sobą można zmienić świat na lepsze.</a:t>
            </a:r>
          </a:p>
          <a:p>
            <a:r>
              <a:rPr lang="pl-PL" sz="2000" b="1" dirty="0" smtClean="0"/>
              <a:t> </a:t>
            </a:r>
            <a:endParaRPr lang="pl-PL" sz="2000" b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238457"/>
          </a:xfrm>
        </p:spPr>
        <p:txBody>
          <a:bodyPr/>
          <a:lstStyle/>
          <a:p>
            <a:r>
              <a:rPr lang="pl-PL" dirty="0" smtClean="0"/>
              <a:t>Natalia Mońko, lat 13</a:t>
            </a:r>
            <a:endParaRPr lang="pl-PL" dirty="0"/>
          </a:p>
        </p:txBody>
      </p:sp>
      <p:pic>
        <p:nvPicPr>
          <p:cNvPr id="5" name="Obraz 4" descr="ad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90825">
            <a:off x="606592" y="2520863"/>
            <a:ext cx="3674553" cy="3674553"/>
          </a:xfrm>
          <a:prstGeom prst="rect">
            <a:avLst/>
          </a:prstGeom>
        </p:spPr>
      </p:pic>
      <p:pic>
        <p:nvPicPr>
          <p:cNvPr id="4" name="Symbol zastępczy zawartości 3" descr="20180402_193837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860766" y="1841863"/>
            <a:ext cx="3696788" cy="4676504"/>
          </a:xfrm>
          <a:prstGeom prst="rect">
            <a:avLst/>
          </a:prstGeom>
        </p:spPr>
      </p:pic>
      <p:sp>
        <p:nvSpPr>
          <p:cNvPr id="6" name="pole tekstowe 5"/>
          <p:cNvSpPr txBox="1"/>
          <p:nvPr/>
        </p:nvSpPr>
        <p:spPr>
          <a:xfrm>
            <a:off x="6884126" y="1920240"/>
            <a:ext cx="5042263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 smtClean="0"/>
              <a:t>Mówi o sobie, że jest osobą szaloną, mądrą i wesołą. Jedna z jej pasji to taniec - współczesny, elementy jazzu oraz elementy baletu. Uprawia również akrobatykę i pływanie. Nauczyła się choreografii - jest kreatywna i prawie do każdej muzyki potrafi przygotować układ taneczny. W przyszłości chciałaby zostać choreografem. </a:t>
            </a:r>
          </a:p>
          <a:p>
            <a:r>
              <a:rPr lang="pl-PL" sz="2000" b="1" dirty="0" smtClean="0"/>
              <a:t>Gdyby mogła zmienić jedną rzecz              na świecie, to </a:t>
            </a:r>
            <a:r>
              <a:rPr lang="pl-PL" sz="2400" b="1" dirty="0" smtClean="0"/>
              <a:t>chciałaby, aby wszyscy ludzie potrafili i chcieli tańczyć i żeby w tym tańcu </a:t>
            </a:r>
          </a:p>
          <a:p>
            <a:r>
              <a:rPr lang="pl-PL" sz="2400" b="1" dirty="0" smtClean="0"/>
              <a:t>czuli się szczęśliwi…</a:t>
            </a:r>
          </a:p>
          <a:p>
            <a:endParaRPr lang="pl-PL" sz="2000" b="1" dirty="0" smtClean="0"/>
          </a:p>
          <a:p>
            <a:endParaRPr lang="pl-PL" sz="2000" b="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147017"/>
          </a:xfrm>
        </p:spPr>
        <p:txBody>
          <a:bodyPr/>
          <a:lstStyle/>
          <a:p>
            <a:r>
              <a:rPr lang="pl-PL" dirty="0" smtClean="0"/>
              <a:t>Julia Nowicka, lat 17</a:t>
            </a:r>
            <a:endParaRPr lang="pl-PL" dirty="0"/>
          </a:p>
        </p:txBody>
      </p:sp>
      <p:pic>
        <p:nvPicPr>
          <p:cNvPr id="5" name="Obraz 4" descr="ad2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423752">
            <a:off x="611459" y="2399330"/>
            <a:ext cx="3847210" cy="3847210"/>
          </a:xfrm>
          <a:prstGeom prst="rect">
            <a:avLst/>
          </a:prstGeom>
        </p:spPr>
      </p:pic>
      <p:pic>
        <p:nvPicPr>
          <p:cNvPr id="4" name="Symbol zastępczy zawartości 3" descr="C:\Users\PC1\AppData\Local\Microsoft\Windows\INetCache\Content.Word\27867210_1335209683291389_5848860594352909786_n.jpg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6se="http://schemas.microsoft.com/office/word/2015/wordml/symex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cx1="http://schemas.microsoft.com/office/drawing/2015/9/8/chartex" xmlns:cx="http://schemas.microsoft.com/office/drawing/2014/chartex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2704012" y="1959428"/>
            <a:ext cx="4193177" cy="45720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pole tekstowe 5"/>
          <p:cNvSpPr txBox="1"/>
          <p:nvPr/>
        </p:nvSpPr>
        <p:spPr>
          <a:xfrm>
            <a:off x="7027817" y="1998617"/>
            <a:ext cx="4898572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 smtClean="0"/>
              <a:t>Uprawia szermierkę sportową.                      W przyszłości ma zamiar podróżować, zajrzeć w każdy zakamarek świata, spróbować sportów ekstremalnych (na przykład, skoku na </a:t>
            </a:r>
            <a:r>
              <a:rPr lang="pl-PL" sz="2000" b="1" dirty="0" err="1" smtClean="0"/>
              <a:t>bungee</a:t>
            </a:r>
            <a:r>
              <a:rPr lang="pl-PL" sz="2000" b="1" dirty="0" smtClean="0"/>
              <a:t>, skoku ze spadochronem), zdobyć Koronę Polski i później Koronę Ziemi oraz wziąć udział w Rajdzie Dakar.</a:t>
            </a:r>
          </a:p>
          <a:p>
            <a:r>
              <a:rPr lang="pl-PL" sz="2000" b="1" dirty="0" smtClean="0"/>
              <a:t>Chciałaby żeby zniknęła niesprawiedliwość i świat nie znał pojęcia „ubóstwo”.</a:t>
            </a:r>
          </a:p>
          <a:p>
            <a:r>
              <a:rPr lang="pl-PL" dirty="0" smtClean="0"/>
              <a:t>    </a:t>
            </a:r>
            <a:endParaRPr lang="pl-PL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029452"/>
          </a:xfrm>
        </p:spPr>
        <p:txBody>
          <a:bodyPr/>
          <a:lstStyle/>
          <a:p>
            <a:r>
              <a:rPr lang="pl-PL" dirty="0" smtClean="0"/>
              <a:t>Kajetan Przybysz, lat 18</a:t>
            </a:r>
            <a:endParaRPr lang="pl-PL" dirty="0"/>
          </a:p>
        </p:txBody>
      </p:sp>
      <p:pic>
        <p:nvPicPr>
          <p:cNvPr id="5" name="Obraz 4" descr="ad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069" y="2351314"/>
            <a:ext cx="3947161" cy="3947161"/>
          </a:xfrm>
          <a:prstGeom prst="rect">
            <a:avLst/>
          </a:prstGeom>
        </p:spPr>
      </p:pic>
      <p:pic>
        <p:nvPicPr>
          <p:cNvPr id="4" name="Symbol zastępczy zawartości 3" descr="C:\Users\PC1\AppData\Local\Microsoft\Windows\INetCache\Content.Word\30768967_1052411284914265_780129428_o.jpg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6se="http://schemas.microsoft.com/office/word/2015/wordml/symex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cx1="http://schemas.microsoft.com/office/drawing/2015/9/8/chartex" xmlns:cx="http://schemas.microsoft.com/office/drawing/2014/chartex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2312125" y="1750423"/>
            <a:ext cx="2690949" cy="471569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pole tekstowe 5"/>
          <p:cNvSpPr txBox="1"/>
          <p:nvPr/>
        </p:nvSpPr>
        <p:spPr>
          <a:xfrm>
            <a:off x="5238206" y="1972491"/>
            <a:ext cx="621792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 smtClean="0"/>
              <a:t>Cecha, która go wyróżnia to zaangażowanie                            i miłość do sportu wyczynowego jak                             i rekreacyjnego. Jego pasją jest wioślarstwo, które trenuje w Bydgoskim Towarzystwie Wioślarskim oraz sporty walki. </a:t>
            </a:r>
          </a:p>
          <a:p>
            <a:r>
              <a:rPr lang="pl-PL" sz="2000" b="1" dirty="0" smtClean="0"/>
              <a:t>Pływa od 5 roku życia, uwielbia startować                    w zawodach pływackich. Jego największym sukcesem jest wice-mistrzostwo w Turnieju                    o Puchar Bałtyku w zapasach. W przyszłości pragnie stanąć na najwyższym stopniu podium na Igrzyskach Olimpijskich </a:t>
            </a:r>
          </a:p>
          <a:p>
            <a:r>
              <a:rPr lang="pl-PL" sz="2000" b="1" dirty="0" smtClean="0"/>
              <a:t>  </a:t>
            </a:r>
            <a:endParaRPr lang="pl-PL" sz="2000" b="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Karolina Niedzielska, lat 16</a:t>
            </a:r>
            <a:endParaRPr lang="pl-PL" dirty="0"/>
          </a:p>
        </p:txBody>
      </p:sp>
      <p:sp>
        <p:nvSpPr>
          <p:cNvPr id="5" name="pole tekstowe 4"/>
          <p:cNvSpPr txBox="1"/>
          <p:nvPr/>
        </p:nvSpPr>
        <p:spPr>
          <a:xfrm>
            <a:off x="5381898" y="2259874"/>
            <a:ext cx="6426926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 smtClean="0"/>
              <a:t>Japońskiego uczy się od ponad dwóch lat.</a:t>
            </a:r>
          </a:p>
          <a:p>
            <a:r>
              <a:rPr lang="pl-PL" sz="2000" b="1" i="1" dirty="0" smtClean="0"/>
              <a:t>„…W wolnym czasie głównie oglądam filmy, słucham muzyki i czytam książki - jestem typem introwertyka, więc dużo czasu spędzam sama. Interesuje mnie street style, najbardziej taki                     z </a:t>
            </a:r>
            <a:r>
              <a:rPr lang="pl-PL" sz="2000" b="1" i="1" dirty="0" err="1" smtClean="0"/>
              <a:t>Harajuku</a:t>
            </a:r>
            <a:r>
              <a:rPr lang="pl-PL" sz="2000" b="1" i="1" dirty="0" smtClean="0"/>
              <a:t> oraz makijaż, szczególnie ten niekonwencjonalny. Uwielbiam, gdy ludzie wyrażają siebie przez swój wygląd, bądź przez swoją twórczość artystyczną. </a:t>
            </a:r>
            <a:br>
              <a:rPr lang="pl-PL" sz="2000" b="1" i="1" dirty="0" smtClean="0"/>
            </a:br>
            <a:r>
              <a:rPr lang="pl-PL" sz="2000" b="1" i="1" dirty="0" smtClean="0"/>
              <a:t>Myślę, że w przyszłości będę chciała robić coś,  co będzie związane z językiem angielskim lub japońskim. Za pewnego rodzaju sukces uważam zdanie testu z japońskiego w Warszawie,                            to było naprawdę ciekawe doświadczenie”. </a:t>
            </a:r>
            <a:r>
              <a:rPr lang="pl-PL" dirty="0" smtClean="0"/>
              <a:t/>
            </a:r>
            <a:br>
              <a:rPr lang="pl-PL" dirty="0" smtClean="0"/>
            </a:br>
            <a:endParaRPr lang="pl-PL" dirty="0"/>
          </a:p>
        </p:txBody>
      </p:sp>
      <p:pic>
        <p:nvPicPr>
          <p:cNvPr id="6" name="Obraz 5" descr="ad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735" y="2056311"/>
            <a:ext cx="2247900" cy="4495800"/>
          </a:xfrm>
          <a:prstGeom prst="rect">
            <a:avLst/>
          </a:prstGeom>
        </p:spPr>
      </p:pic>
      <p:pic>
        <p:nvPicPr>
          <p:cNvPr id="4" name="Symbol zastępczy zawartości 3" descr="C:\Users\PC1\AppData\Local\Microsoft\Windows\INetCache\Content.Word\30715148_2022230674660576_8421033293687816192_n.jpg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6se="http://schemas.microsoft.com/office/word/2015/wordml/symex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cx1="http://schemas.microsoft.com/office/drawing/2015/9/8/chartex" xmlns:cx="http://schemas.microsoft.com/office/drawing/2014/chartex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1412805" y="2351634"/>
            <a:ext cx="3932237" cy="39322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Michał Rymaszewski, lat 16</a:t>
            </a:r>
            <a:endParaRPr lang="pl-PL" dirty="0"/>
          </a:p>
        </p:txBody>
      </p:sp>
      <p:sp>
        <p:nvSpPr>
          <p:cNvPr id="5" name="pole tekstowe 4"/>
          <p:cNvSpPr txBox="1"/>
          <p:nvPr/>
        </p:nvSpPr>
        <p:spPr>
          <a:xfrm>
            <a:off x="5930538" y="2325189"/>
            <a:ext cx="532964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 smtClean="0"/>
              <a:t>Interesuje go kultura, antropologia </a:t>
            </a:r>
          </a:p>
          <a:p>
            <a:r>
              <a:rPr lang="pl-PL" sz="2000" b="1" dirty="0" smtClean="0"/>
              <a:t>i lingwistyka, z silnym naciskiem                         na poezję i polonistykę. </a:t>
            </a:r>
          </a:p>
          <a:p>
            <a:r>
              <a:rPr lang="pl-PL" sz="2000" b="1" dirty="0" smtClean="0"/>
              <a:t>Gra na gitarze. Czynnie uczestniczy                   w życiu popkulturowym. </a:t>
            </a:r>
          </a:p>
          <a:p>
            <a:r>
              <a:rPr lang="pl-PL" sz="2000" b="1" dirty="0" smtClean="0"/>
              <a:t>Sukcesem jest dla niego praca </a:t>
            </a:r>
          </a:p>
          <a:p>
            <a:r>
              <a:rPr lang="pl-PL" sz="2000" b="1" dirty="0" smtClean="0"/>
              <a:t>przy </a:t>
            </a:r>
            <a:r>
              <a:rPr lang="pl-PL" sz="2000" b="1" dirty="0" err="1" smtClean="0"/>
              <a:t>fanowskim</a:t>
            </a:r>
            <a:r>
              <a:rPr lang="pl-PL" sz="2000" b="1" dirty="0" smtClean="0"/>
              <a:t> tłumaczeniu powieści graficznej C0DA. Jego marzeniem jest wydanie własnego tomiku poezji. </a:t>
            </a:r>
            <a:endParaRPr lang="pl-PL" sz="2000" b="1" dirty="0"/>
          </a:p>
        </p:txBody>
      </p:sp>
      <p:pic>
        <p:nvPicPr>
          <p:cNvPr id="6" name="Obraz 5" descr="ad2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317" y="2220686"/>
            <a:ext cx="5065632" cy="3879668"/>
          </a:xfrm>
          <a:prstGeom prst="rect">
            <a:avLst/>
          </a:prstGeom>
        </p:spPr>
      </p:pic>
      <p:pic>
        <p:nvPicPr>
          <p:cNvPr id="4" name="Symbol zastępczy zawartości 3" descr="C:\Users\PC1\AppData\Local\Microsoft\Windows\INetCache\Content.Word\29357121_1799966856965945_4921291179795939328_n.jpg"/>
          <p:cNvPicPr>
            <a:picLocks noGrp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6se="http://schemas.microsoft.com/office/word/2015/wordml/symex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cx1="http://schemas.microsoft.com/office/drawing/2015/9/8/chartex" xmlns:cx="http://schemas.microsoft.com/office/drawing/2014/chartex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 l="36589" r="-1656"/>
          <a:stretch/>
        </p:blipFill>
        <p:spPr bwMode="auto">
          <a:xfrm>
            <a:off x="1777701" y="2076995"/>
            <a:ext cx="4022207" cy="415462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6se="http://schemas.microsoft.com/office/word/2015/wordml/symex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cx1="http://schemas.microsoft.com/office/drawing/2015/9/8/chartex" xmlns:cx="http://schemas.microsoft.com/office/drawing/2014/chartex" xmlns:wpc="http://schemas.microsoft.com/office/word/2010/wordprocessingCanvas" xmlns="" xmlns:pic="http://schemas.openxmlformats.org/drawingml/2006/picture" xmlns:lc="http://schemas.openxmlformats.org/drawingml/2006/lockedCanvas"/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66800" y="431074"/>
            <a:ext cx="10058400" cy="1136469"/>
          </a:xfrm>
        </p:spPr>
        <p:txBody>
          <a:bodyPr/>
          <a:lstStyle/>
          <a:p>
            <a:r>
              <a:rPr lang="pl-PL" dirty="0" smtClean="0"/>
              <a:t>Karol Jankowski, lat 16</a:t>
            </a:r>
            <a:endParaRPr lang="pl-PL" dirty="0"/>
          </a:p>
        </p:txBody>
      </p:sp>
      <p:sp>
        <p:nvSpPr>
          <p:cNvPr id="5" name="pole tekstowe 4"/>
          <p:cNvSpPr txBox="1"/>
          <p:nvPr/>
        </p:nvSpPr>
        <p:spPr>
          <a:xfrm>
            <a:off x="6217920" y="1854926"/>
            <a:ext cx="568234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 smtClean="0"/>
              <a:t>Trenuje biegi średnio i długo dystansowe.</a:t>
            </a:r>
          </a:p>
          <a:p>
            <a:r>
              <a:rPr lang="pl-PL" sz="2000" b="1" i="1" dirty="0" smtClean="0"/>
              <a:t>„…Wszystko co wypracuję zależy tylko                       i wyłącznie ode mnie i należy do mnie. Każdego dnia poznaję swój organizm, przełamuję bariery fizyczne, obserwując  konsekwencje. Uwielbiam to uczucie,                 kiedy to ciężko jest dojść do siebie </a:t>
            </a:r>
          </a:p>
          <a:p>
            <a:r>
              <a:rPr lang="pl-PL" sz="2000" b="1" i="1" dirty="0" smtClean="0"/>
              <a:t>po wyczerpującej wytrzymałości szybkościowej. </a:t>
            </a:r>
            <a:r>
              <a:rPr lang="pl-PL" sz="2400" b="1" i="1" dirty="0" smtClean="0"/>
              <a:t>Moim największym marzeniem wcale nie jest zdobycie przykładowo medalu Mistrzostw Świata, tylko trwanie przez życie               w pasji”. </a:t>
            </a:r>
            <a:endParaRPr lang="pl-PL" sz="2400" b="1" i="1" dirty="0"/>
          </a:p>
        </p:txBody>
      </p:sp>
      <p:pic>
        <p:nvPicPr>
          <p:cNvPr id="6" name="Obraz 5" descr="ad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319491">
            <a:off x="599229" y="1974941"/>
            <a:ext cx="4057650" cy="4057650"/>
          </a:xfrm>
          <a:prstGeom prst="rect">
            <a:avLst/>
          </a:prstGeom>
        </p:spPr>
      </p:pic>
      <p:pic>
        <p:nvPicPr>
          <p:cNvPr id="4" name="Symbol zastępczy zawartości 3"/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6se="http://schemas.microsoft.com/office/word/2015/wordml/symex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cx1="http://schemas.microsoft.com/office/drawing/2015/9/8/chartex" xmlns:cx="http://schemas.microsoft.com/office/drawing/2014/chartex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tretch>
            <a:fillRect/>
          </a:stretch>
        </p:blipFill>
        <p:spPr>
          <a:xfrm rot="5400000">
            <a:off x="1796142" y="2279470"/>
            <a:ext cx="4872446" cy="36576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Munira</a:t>
            </a:r>
            <a:r>
              <a:rPr lang="pl-PL" dirty="0" smtClean="0"/>
              <a:t> </a:t>
            </a:r>
            <a:r>
              <a:rPr lang="pl-PL" dirty="0" err="1" smtClean="0"/>
              <a:t>Haj</a:t>
            </a:r>
            <a:r>
              <a:rPr lang="pl-PL" dirty="0" smtClean="0"/>
              <a:t> </a:t>
            </a:r>
            <a:r>
              <a:rPr lang="pl-PL" dirty="0" err="1" smtClean="0"/>
              <a:t>Obeid</a:t>
            </a:r>
            <a:r>
              <a:rPr lang="pl-PL" dirty="0" smtClean="0"/>
              <a:t>, lat 17</a:t>
            </a:r>
            <a:endParaRPr lang="pl-PL" dirty="0"/>
          </a:p>
        </p:txBody>
      </p:sp>
      <p:pic>
        <p:nvPicPr>
          <p:cNvPr id="5" name="Obraz 4" descr="ad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611868">
            <a:off x="587435" y="2483680"/>
            <a:ext cx="5210111" cy="3416323"/>
          </a:xfrm>
          <a:prstGeom prst="rect">
            <a:avLst/>
          </a:prstGeom>
        </p:spPr>
      </p:pic>
      <p:pic>
        <p:nvPicPr>
          <p:cNvPr id="4" name="Symbol zastępczy zawartości 3" descr="C:\Users\PC1\AppData\Local\Microsoft\Windows\INetCache\Content.Word\30850317_963678590462822_1126866823_o.jpg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6se="http://schemas.microsoft.com/office/word/2015/wordml/symex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cx1="http://schemas.microsoft.com/office/drawing/2015/9/8/chartex" xmlns:cx="http://schemas.microsoft.com/office/drawing/2014/chartex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2364423" y="1724298"/>
            <a:ext cx="2926033" cy="484632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pole tekstowe 5"/>
          <p:cNvSpPr txBox="1"/>
          <p:nvPr/>
        </p:nvSpPr>
        <p:spPr>
          <a:xfrm>
            <a:off x="6037728" y="1963271"/>
            <a:ext cx="5876365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 smtClean="0"/>
              <a:t>Pochodzi z Syrii. Od 5 lat mieszka razem                  z rodziną w Polsce. Uwielbia jogę, </a:t>
            </a:r>
          </a:p>
          <a:p>
            <a:r>
              <a:rPr lang="pl-PL" sz="2000" b="1" dirty="0" smtClean="0"/>
              <a:t>mogłaby ćwiczyć w każdej wolnej chwili. </a:t>
            </a:r>
          </a:p>
          <a:p>
            <a:r>
              <a:rPr lang="pl-PL" sz="2000" b="1" i="1" dirty="0" smtClean="0"/>
              <a:t>„…Jestem w klasie biologiczno-medycznej, nauka nie sprawia mi większego problemu. Chciałabym w przyszłości być lekarzem. Moim autorytetem jest moja ciocia, która jest farmaceutką w Syrii. Jest wytrwała i ambitna, realizuje swoje cele wbrew wszystkim przeciwnościom. Cechują ją spokój                          i odwaga. Cieszę się, że jestem do niej podobna. </a:t>
            </a:r>
            <a:r>
              <a:rPr lang="pl-PL" sz="2400" b="1" i="1" dirty="0" smtClean="0"/>
              <a:t>W przyszłości chciałabym wrócić do mojej ojczyzny”. </a:t>
            </a:r>
            <a:endParaRPr lang="pl-PL" sz="2400" b="1" i="1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Patryk Cholewa, lat 17</a:t>
            </a:r>
            <a:endParaRPr lang="pl-PL" dirty="0"/>
          </a:p>
        </p:txBody>
      </p:sp>
      <p:sp>
        <p:nvSpPr>
          <p:cNvPr id="5" name="pole tekstowe 4"/>
          <p:cNvSpPr txBox="1"/>
          <p:nvPr/>
        </p:nvSpPr>
        <p:spPr>
          <a:xfrm>
            <a:off x="5799909" y="1972491"/>
            <a:ext cx="600660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 smtClean="0"/>
              <a:t>Czas wolny spędza rozwijając swoje pasje               i utrzymując dobre relacje ze znajomymi.                Jest w trakcie pisania książki, pracuje, uczy się i gra na komputerze. </a:t>
            </a:r>
          </a:p>
          <a:p>
            <a:r>
              <a:rPr lang="pl-PL" sz="2000" b="1" dirty="0" smtClean="0"/>
              <a:t>„…</a:t>
            </a:r>
            <a:r>
              <a:rPr lang="pl-PL" sz="2400" b="1" i="1" dirty="0" smtClean="0"/>
              <a:t>Da się wszystko pogodzić tylko trzeba przestać szukać wymówek. </a:t>
            </a:r>
            <a:r>
              <a:rPr lang="pl-PL" sz="2000" b="1" i="1" dirty="0" smtClean="0"/>
              <a:t>Wracając ze szkoły, odrabiam lekcje, powtarzam co było na zajęciach i siadam                     do pisania, odrobina dyscypliny, trochę wiedzy i nie ma żadnego problemu. To właśnie książka jest moją największą pasją, to jej poświęcam się w pełni, od dawna chciałem stworzyć coś takiego i naprawdę cieszę się                 z tego co robię”.</a:t>
            </a:r>
            <a:endParaRPr lang="pl-PL" sz="2000" b="1" i="1" dirty="0"/>
          </a:p>
        </p:txBody>
      </p:sp>
      <p:pic>
        <p:nvPicPr>
          <p:cNvPr id="6" name="Obraz 5" descr="ad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436793">
            <a:off x="561276" y="2619884"/>
            <a:ext cx="3510074" cy="3510074"/>
          </a:xfrm>
          <a:prstGeom prst="rect">
            <a:avLst/>
          </a:prstGeom>
        </p:spPr>
      </p:pic>
      <p:pic>
        <p:nvPicPr>
          <p:cNvPr id="4" name="Symbol zastępczy zawartości 3" descr="C:\Users\PC1\AppData\Local\Microsoft\Windows\INetCache\Content.Word\30547233_950905225084759_97706007_o.jpg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cx="http://schemas.microsoft.com/office/drawing/2014/chartex" xmlns:cx1="http://schemas.microsoft.com/office/drawing/2015/9/8/chartex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se="http://schemas.microsoft.com/office/word/2015/wordml/symex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2021901" y="1894114"/>
            <a:ext cx="3386121" cy="42460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Weronika </a:t>
            </a:r>
            <a:r>
              <a:rPr lang="pl-PL" dirty="0" err="1" smtClean="0"/>
              <a:t>Durszewicz</a:t>
            </a:r>
            <a:r>
              <a:rPr lang="pl-PL" dirty="0" smtClean="0"/>
              <a:t>, lat 18</a:t>
            </a:r>
            <a:endParaRPr lang="pl-PL" dirty="0"/>
          </a:p>
        </p:txBody>
      </p:sp>
      <p:pic>
        <p:nvPicPr>
          <p:cNvPr id="6" name="Symbol zastępczy zawartości 5" descr="ad19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46601" y="2155690"/>
            <a:ext cx="3932237" cy="3932237"/>
          </a:xfrm>
        </p:spPr>
      </p:pic>
      <p:sp>
        <p:nvSpPr>
          <p:cNvPr id="7" name="pole tekstowe 6"/>
          <p:cNvSpPr txBox="1"/>
          <p:nvPr/>
        </p:nvSpPr>
        <p:spPr>
          <a:xfrm>
            <a:off x="5734593" y="2076993"/>
            <a:ext cx="619179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 smtClean="0"/>
              <a:t>Każdą wolną chwilę spędza na sali pole </a:t>
            </a:r>
            <a:r>
              <a:rPr lang="pl-PL" sz="2000" b="1" dirty="0" err="1" smtClean="0"/>
              <a:t>dance</a:t>
            </a:r>
            <a:r>
              <a:rPr lang="pl-PL" sz="2000" b="1" dirty="0" smtClean="0"/>
              <a:t>, ćwicząc, tańcząc a jednocześnie wsłuchując się w rytm muzyki. „…</a:t>
            </a:r>
            <a:r>
              <a:rPr lang="pl-PL" sz="2000" b="1" i="1" dirty="0" smtClean="0"/>
              <a:t>Niestety mój grafik zajęć pozwala mi jedynie na cztery godziny zajęć                 w tygodniu. Wykorzystuję je więc maksymalnie, zawsze dając z siebie wszystko. Dzięki zajęciom wyciszam siebie oraz swoje ciało od wewnątrz”.</a:t>
            </a:r>
            <a:r>
              <a:rPr lang="pl-PL" sz="2000" b="1" dirty="0" smtClean="0"/>
              <a:t> Bardzo często jeździ również na rolkach                    i na rowerze. Potrafi wybrać się na samotną przejażdżkę rowerem, by w spokoju słuchać muzyki lub szumu drzew w lesie. </a:t>
            </a:r>
          </a:p>
          <a:p>
            <a:endParaRPr lang="pl-PL" sz="2000" b="1" dirty="0"/>
          </a:p>
        </p:txBody>
      </p:sp>
      <p:pic>
        <p:nvPicPr>
          <p:cNvPr id="5" name="Obraz 4" descr="C:\Users\PC1\Downloads\30708927_1082448575229690_3635397341676044288_n.jpg"/>
          <p:cNvPicPr/>
          <p:nvPr/>
        </p:nvPicPr>
        <p:blipFill>
          <a:blip r:embed="rId3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cx1="http://schemas.microsoft.com/office/drawing/2015/9/8/chartex" xmlns:cx="http://schemas.microsoft.com/office/drawing/2014/chartex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2272937" y="1881052"/>
            <a:ext cx="3187337" cy="46111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Wojciech Lubiak, lat 17 </a:t>
            </a:r>
            <a:endParaRPr lang="pl-PL" dirty="0"/>
          </a:p>
        </p:txBody>
      </p:sp>
      <p:sp>
        <p:nvSpPr>
          <p:cNvPr id="5" name="pole tekstowe 4"/>
          <p:cNvSpPr txBox="1"/>
          <p:nvPr/>
        </p:nvSpPr>
        <p:spPr>
          <a:xfrm>
            <a:off x="5551715" y="1854926"/>
            <a:ext cx="6254804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 smtClean="0"/>
              <a:t>Łucznictwo olimpijskie trenuje od 5 lat, jego  największe osiągnięcia to:  brązowy medal mistrzostw Polski w drużynie, 7 miejsce indywidualnie oraz udział w zawodach o Złoty Liść Jesieni we Lwowie na Ukrainie. Oprócz tego kocha muzykę. Słucha reggae, rocka, jazzu, bluesa, metalu, funku oraz muzyki klasycznej.  Ponad 4 lata temu zaczął uczyć się gry na gitarze i na basie, 8 miesięcy temu na ukulele, od 6 miesięcy uczę się śpiewać i od 2 miesięcy uczy się gry na perkusji. W przyszłości chciałby jeszcze nauczyć się grać na fortepianie                             i harmonijce ustnej. Dlaczego nie?!  </a:t>
            </a:r>
            <a:endParaRPr lang="pl-PL" sz="2000" b="1" dirty="0"/>
          </a:p>
        </p:txBody>
      </p:sp>
      <p:pic>
        <p:nvPicPr>
          <p:cNvPr id="6" name="Obraz 5" descr="ad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4156812">
            <a:off x="739134" y="2313606"/>
            <a:ext cx="3805261" cy="3805261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3305" y="2013599"/>
            <a:ext cx="3395417" cy="4528989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Zofia Czekała, lat 16</a:t>
            </a:r>
            <a:endParaRPr lang="pl-PL" dirty="0"/>
          </a:p>
        </p:txBody>
      </p:sp>
      <p:pic>
        <p:nvPicPr>
          <p:cNvPr id="4" name="Symbol zastępczy zawartości 3" descr="ad8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5240" y="2664211"/>
            <a:ext cx="5578360" cy="3845787"/>
          </a:xfrm>
        </p:spPr>
      </p:pic>
      <p:pic>
        <p:nvPicPr>
          <p:cNvPr id="5" name="Obraz 4" descr="C:\Users\PC1\AppData\Local\Microsoft\Windows\INetCache\Content.Word\30729541_786728771537191_1129375905479655424_n.jpg"/>
          <p:cNvPicPr/>
          <p:nvPr/>
        </p:nvPicPr>
        <p:blipFill>
          <a:blip r:embed="rId3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cx="http://schemas.microsoft.com/office/drawing/2014/chartex" xmlns:cx1="http://schemas.microsoft.com/office/drawing/2015/9/8/chartex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se="http://schemas.microsoft.com/office/word/2015/wordml/symex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1750423" y="1802675"/>
            <a:ext cx="3461657" cy="478100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pole tekstowe 5"/>
          <p:cNvSpPr txBox="1"/>
          <p:nvPr/>
        </p:nvSpPr>
        <p:spPr>
          <a:xfrm>
            <a:off x="6165670" y="1802676"/>
            <a:ext cx="5734978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 smtClean="0"/>
              <a:t>Od wielu lat interesuje się folklorem polskim. Tańczy i śpiewa w Zespole Pieśni i Tańca Ziemia Bydgoska. Razem z zespołem  koncertuje w Polsce i na świecie.                   Przyszłość łączy z „Ziemią Bydgoską”,  muzyką i podróżami. Chciałaby zamieszkać w Poznaniu i pójść  na studia etnologiczne. </a:t>
            </a:r>
          </a:p>
          <a:p>
            <a:r>
              <a:rPr lang="pl-PL" sz="2000" b="1" dirty="0" smtClean="0"/>
              <a:t>„…</a:t>
            </a:r>
            <a:r>
              <a:rPr lang="pl-PL" sz="2000" b="1" i="1" dirty="0" smtClean="0"/>
              <a:t>Marzy mi się poznać wszystkie tajemnice naszego tradycyjnego rękodzielnictwa. Chciałabym również nauczyć się haftować.</a:t>
            </a:r>
            <a:r>
              <a:rPr lang="pl-PL" sz="2000" dirty="0" smtClean="0"/>
              <a:t> </a:t>
            </a:r>
            <a:r>
              <a:rPr lang="pl-PL" sz="2000" b="1" i="1" dirty="0" smtClean="0"/>
              <a:t>Moim największym autorytetem jest moja mama, niezwykle podziwiam jej zorganizowanie i otwartość na innych ludzi”. </a:t>
            </a:r>
          </a:p>
          <a:p>
            <a:endParaRPr lang="pl-PL" sz="2000" b="1" dirty="0" smtClean="0"/>
          </a:p>
          <a:p>
            <a:endParaRPr lang="pl-PL" dirty="0" smtClean="0"/>
          </a:p>
          <a:p>
            <a:endParaRPr lang="pl-PL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Zuzanna Różańska, lat 17</a:t>
            </a:r>
            <a:endParaRPr lang="pl-PL" dirty="0"/>
          </a:p>
        </p:txBody>
      </p:sp>
      <p:pic>
        <p:nvPicPr>
          <p:cNvPr id="4" name="Symbol zastępczy zawartości 3" descr="ad15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20412126">
            <a:off x="549720" y="2376042"/>
            <a:ext cx="3932237" cy="3932237"/>
          </a:xfrm>
        </p:spPr>
      </p:pic>
      <p:pic>
        <p:nvPicPr>
          <p:cNvPr id="5" name="Obraz 4" descr="C:\Users\PC1\AppData\Local\Microsoft\Windows\INetCache\Content.Word\30769160_798470197018231_1339717332_o.jpg"/>
          <p:cNvPicPr/>
          <p:nvPr/>
        </p:nvPicPr>
        <p:blipFill>
          <a:blip r:embed="rId3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cx="http://schemas.microsoft.com/office/drawing/2014/chartex" xmlns:cx1="http://schemas.microsoft.com/office/drawing/2015/9/8/chartex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se="http://schemas.microsoft.com/office/word/2015/wordml/symex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2037803" y="2129246"/>
            <a:ext cx="3500848" cy="445130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pole tekstowe 5"/>
          <p:cNvSpPr txBox="1"/>
          <p:nvPr/>
        </p:nvSpPr>
        <p:spPr>
          <a:xfrm>
            <a:off x="5799909" y="1711235"/>
            <a:ext cx="6087291" cy="523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 smtClean="0"/>
              <a:t>Lubi tworzyć na każdy możliwy sposób. Szczególnie związana jest z muzyką                             - śpiewa, gra, pisze. </a:t>
            </a:r>
          </a:p>
          <a:p>
            <a:r>
              <a:rPr lang="pl-PL" b="1" i="1" dirty="0" smtClean="0"/>
              <a:t>„…</a:t>
            </a:r>
            <a:r>
              <a:rPr lang="pl-PL" sz="2000" b="1" i="1" dirty="0" smtClean="0"/>
              <a:t>Naiwnie wierzę jeszcze w miłość, dobroć                   i tworzenie świata lepszym. Uwielbiam poezję -  czytać i tworzyć. Przyszłość wiążę                                z muzykoterapią, bo jest to połączenie dwóch najpiękniejszych rzeczy na tym świecie – muzyki i wsparcia/pomocy, a ta jest niezwykle ważne choć często zapomniane…</a:t>
            </a:r>
          </a:p>
          <a:p>
            <a:r>
              <a:rPr lang="pl-PL" sz="2400" b="1" i="1" dirty="0" smtClean="0"/>
              <a:t>Gdyby ludzie zrozumieli wartość życia, drugiego człowieka i zwyczajne trwanie w świecie bez ingerencji                      i zniszczenia byłoby pięknie, prawda?”</a:t>
            </a:r>
          </a:p>
          <a:p>
            <a:endParaRPr lang="pl-PL" sz="2000" b="1" i="1" dirty="0" smtClean="0"/>
          </a:p>
          <a:p>
            <a:r>
              <a:rPr lang="pl-PL" dirty="0" smtClean="0"/>
              <a:t> </a:t>
            </a:r>
            <a:endParaRPr lang="pl-PL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Oskar Kufel, lat 10</a:t>
            </a:r>
            <a:endParaRPr lang="pl-PL" dirty="0"/>
          </a:p>
        </p:txBody>
      </p:sp>
      <p:sp>
        <p:nvSpPr>
          <p:cNvPr id="5" name="pole tekstowe 4"/>
          <p:cNvSpPr txBox="1"/>
          <p:nvPr/>
        </p:nvSpPr>
        <p:spPr>
          <a:xfrm>
            <a:off x="6035040" y="2325190"/>
            <a:ext cx="566927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 smtClean="0"/>
              <a:t>Uwielbia  matematykę i grę w piłkę nożną.</a:t>
            </a:r>
          </a:p>
          <a:p>
            <a:r>
              <a:rPr lang="pl-PL" sz="2000" b="1" dirty="0" smtClean="0"/>
              <a:t>W wolnym czasie wychodzi na podwórko lub gra na komputerze. </a:t>
            </a:r>
          </a:p>
          <a:p>
            <a:r>
              <a:rPr lang="pl-PL" sz="2000" b="1" dirty="0" smtClean="0"/>
              <a:t>Autorytetem są dla niego - mama i tata. </a:t>
            </a:r>
          </a:p>
          <a:p>
            <a:r>
              <a:rPr lang="pl-PL" sz="2000" b="1" dirty="0" smtClean="0"/>
              <a:t>Ma plany na przyszłość:</a:t>
            </a:r>
          </a:p>
          <a:p>
            <a:r>
              <a:rPr lang="pl-PL" sz="2000" b="1" dirty="0" smtClean="0"/>
              <a:t>ukończyć studia informatyczne</a:t>
            </a:r>
          </a:p>
          <a:p>
            <a:r>
              <a:rPr lang="pl-PL" sz="2000" b="1" dirty="0" smtClean="0"/>
              <a:t>i zostać zawodowym piłkarzem.</a:t>
            </a:r>
          </a:p>
          <a:p>
            <a:r>
              <a:rPr lang="pl-PL" sz="2000" b="1" dirty="0" smtClean="0"/>
              <a:t>Chciałby, żeby na świecie nie było wojen.</a:t>
            </a:r>
          </a:p>
          <a:p>
            <a:endParaRPr lang="pl-PL" sz="2000" b="1" dirty="0"/>
          </a:p>
        </p:txBody>
      </p:sp>
      <p:pic>
        <p:nvPicPr>
          <p:cNvPr id="6" name="Obraz 5" descr="ad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129" y="2248989"/>
            <a:ext cx="3929743" cy="3929743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37571" y="2002467"/>
            <a:ext cx="3357835" cy="4478979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Franciszek Kalinowski, lat 13</a:t>
            </a:r>
            <a:endParaRPr lang="pl-PL" dirty="0"/>
          </a:p>
        </p:txBody>
      </p:sp>
      <p:sp>
        <p:nvSpPr>
          <p:cNvPr id="5" name="pole tekstowe 4"/>
          <p:cNvSpPr txBox="1"/>
          <p:nvPr/>
        </p:nvSpPr>
        <p:spPr>
          <a:xfrm>
            <a:off x="5603966" y="2495006"/>
            <a:ext cx="6242894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 smtClean="0"/>
              <a:t>Pisanie i rysowanie to jego pasja, często to robi.</a:t>
            </a:r>
          </a:p>
          <a:p>
            <a:r>
              <a:rPr lang="pl-PL" sz="2000" b="1" dirty="0" smtClean="0"/>
              <a:t>W jego zeszycie można znaleźć obrazki przedstawiające roboty i inne dziwne stwory,               a jego książki są pełne kreatywnej fabuły.</a:t>
            </a:r>
          </a:p>
          <a:p>
            <a:r>
              <a:rPr lang="pl-PL" sz="2000" b="1" dirty="0" smtClean="0"/>
              <a:t>Franek ma nadzieję, że zostanie scenarzystą    lub tłumaczem kreskówek z języka angielskiego.</a:t>
            </a:r>
          </a:p>
          <a:p>
            <a:r>
              <a:rPr lang="pl-PL" sz="2000" b="1" dirty="0" smtClean="0"/>
              <a:t>Jego autorytetem jest święty Filip </a:t>
            </a:r>
            <a:r>
              <a:rPr lang="pl-PL" sz="2000" b="1" dirty="0" err="1" smtClean="0"/>
              <a:t>Neri</a:t>
            </a:r>
            <a:r>
              <a:rPr lang="pl-PL" sz="2000" b="1" dirty="0" smtClean="0"/>
              <a:t>, ponieważ nieważne, jak go obrażano, on i tak nie przestawał być radosny i życzliwy dla ludzi, szydzących z niego. Franek ma z tym problem, dlatego właśnie chciałby być taki, jak on!</a:t>
            </a:r>
          </a:p>
          <a:p>
            <a:endParaRPr lang="pl-PL" dirty="0"/>
          </a:p>
        </p:txBody>
      </p:sp>
      <p:pic>
        <p:nvPicPr>
          <p:cNvPr id="6" name="Obraz 5" descr="ad2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523205">
            <a:off x="726645" y="2334844"/>
            <a:ext cx="3806864" cy="3806864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00036" y="2259874"/>
            <a:ext cx="3410156" cy="381367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Zuzanna </a:t>
            </a:r>
            <a:r>
              <a:rPr lang="pl-PL" dirty="0" err="1" smtClean="0"/>
              <a:t>Tuczkowska</a:t>
            </a:r>
            <a:r>
              <a:rPr lang="pl-PL" dirty="0" smtClean="0"/>
              <a:t>, lat 11</a:t>
            </a:r>
            <a:endParaRPr lang="pl-PL" dirty="0"/>
          </a:p>
        </p:txBody>
      </p:sp>
      <p:sp>
        <p:nvSpPr>
          <p:cNvPr id="4" name="pole tekstowe 3"/>
          <p:cNvSpPr txBox="1"/>
          <p:nvPr/>
        </p:nvSpPr>
        <p:spPr>
          <a:xfrm>
            <a:off x="5734593" y="2390503"/>
            <a:ext cx="616566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 smtClean="0"/>
              <a:t>Zuzia kieruje się mottem: </a:t>
            </a:r>
          </a:p>
          <a:p>
            <a:r>
              <a:rPr lang="pl-PL" sz="2400" b="1" dirty="0" smtClean="0"/>
              <a:t>,</a:t>
            </a:r>
            <a:r>
              <a:rPr lang="pl-PL" sz="2400" b="1" i="1" dirty="0" smtClean="0"/>
              <a:t>,Mogę zaakceptować porażkę,                  każdy czasem przegrywa, ale nie mogę zaakceptować niepróbowania”. </a:t>
            </a:r>
          </a:p>
          <a:p>
            <a:r>
              <a:rPr lang="pl-PL" sz="2000" b="1" dirty="0" smtClean="0"/>
              <a:t>Jest zafascynowana jazdą na wrotach. Zainteresowała się tym sportem oglądając młodzieżowy serial pt.: „</a:t>
            </a:r>
            <a:r>
              <a:rPr lang="pl-PL" sz="2000" b="1" dirty="0" err="1" smtClean="0"/>
              <a:t>Soy</a:t>
            </a:r>
            <a:r>
              <a:rPr lang="pl-PL" sz="2000" b="1" dirty="0" smtClean="0"/>
              <a:t> Luna”. </a:t>
            </a:r>
          </a:p>
          <a:p>
            <a:r>
              <a:rPr lang="pl-PL" sz="2000" b="1" dirty="0" smtClean="0"/>
              <a:t>Karol Sevilla wcielająca się w postać głównej bohaterki, stała się dla niej autorytetem. Podziwia ją za wytrwałość, pozytywne nastawienie i chęć do pracy. </a:t>
            </a:r>
          </a:p>
          <a:p>
            <a:endParaRPr lang="pl-PL" sz="2000" b="1" dirty="0"/>
          </a:p>
        </p:txBody>
      </p:sp>
      <p:pic>
        <p:nvPicPr>
          <p:cNvPr id="6" name="Obraz 5" descr="ad1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136" y="1844601"/>
            <a:ext cx="4676503" cy="4661418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28799" y="1953784"/>
            <a:ext cx="3540036" cy="440782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Julia </a:t>
            </a:r>
            <a:r>
              <a:rPr lang="pl-PL" dirty="0" err="1" smtClean="0"/>
              <a:t>Bzdawska</a:t>
            </a:r>
            <a:r>
              <a:rPr lang="pl-PL" dirty="0" smtClean="0"/>
              <a:t>, lat 11</a:t>
            </a:r>
            <a:endParaRPr lang="pl-PL" dirty="0"/>
          </a:p>
        </p:txBody>
      </p:sp>
      <p:sp>
        <p:nvSpPr>
          <p:cNvPr id="5" name="pole tekstowe 4"/>
          <p:cNvSpPr txBox="1"/>
          <p:nvPr/>
        </p:nvSpPr>
        <p:spPr>
          <a:xfrm>
            <a:off x="6453050" y="2599509"/>
            <a:ext cx="543414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 smtClean="0"/>
              <a:t>Julia ma swój niepowtarzalny styl,                              zawsze potrafi pocieszyć. Jest odważna.                   Uczy się języka japońskiego, uważanego                    za jeden z najtrudniejszych języków świata. Jest fanką MANGI. </a:t>
            </a:r>
          </a:p>
          <a:p>
            <a:r>
              <a:rPr lang="pl-PL" sz="2000" b="1" dirty="0" smtClean="0"/>
              <a:t>W wolnym czasie opiekuje się zwierzętami – pieskiem i kotkiem. </a:t>
            </a:r>
          </a:p>
          <a:p>
            <a:r>
              <a:rPr lang="pl-PL" sz="2000" b="1" dirty="0" smtClean="0"/>
              <a:t>Marzy o podróży do Wielkiej Brytanii. </a:t>
            </a:r>
            <a:endParaRPr lang="pl-PL" sz="2000" b="1" dirty="0"/>
          </a:p>
        </p:txBody>
      </p:sp>
      <p:pic>
        <p:nvPicPr>
          <p:cNvPr id="6" name="Obraz 5" descr="ad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182" y="2722403"/>
            <a:ext cx="5299166" cy="3530570"/>
          </a:xfrm>
          <a:prstGeom prst="rect">
            <a:avLst/>
          </a:prstGeom>
        </p:spPr>
      </p:pic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874696" y="1855162"/>
            <a:ext cx="3650893" cy="4650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Maciej Brzostowski, lat 11</a:t>
            </a:r>
            <a:endParaRPr lang="pl-PL" dirty="0"/>
          </a:p>
        </p:txBody>
      </p:sp>
      <p:sp>
        <p:nvSpPr>
          <p:cNvPr id="4" name="pole tekstowe 3"/>
          <p:cNvSpPr txBox="1"/>
          <p:nvPr/>
        </p:nvSpPr>
        <p:spPr>
          <a:xfrm>
            <a:off x="6439989" y="2599509"/>
            <a:ext cx="531274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 smtClean="0"/>
              <a:t>Macieja wyróżnia, spośród innych uczniów to, że jest bardzo zabawny, pomysłowy i mądry. Jego marzeniem  jest zdobycie wielu znajomych w grze </a:t>
            </a:r>
            <a:r>
              <a:rPr lang="pl-PL" sz="2000" b="1" dirty="0" err="1" smtClean="0"/>
              <a:t>DriveClub</a:t>
            </a:r>
            <a:r>
              <a:rPr lang="pl-PL" sz="2000" b="1" dirty="0" smtClean="0"/>
              <a:t> na PS4. </a:t>
            </a:r>
          </a:p>
          <a:p>
            <a:r>
              <a:rPr lang="pl-PL" sz="2000" b="1" dirty="0" smtClean="0"/>
              <a:t>W wolnym czasie lubi grać i oglądać                w Internecie </a:t>
            </a:r>
            <a:r>
              <a:rPr lang="pl-PL" sz="2000" b="1" dirty="0" err="1" smtClean="0"/>
              <a:t>memy</a:t>
            </a:r>
            <a:r>
              <a:rPr lang="pl-PL" sz="2000" b="1" dirty="0" smtClean="0"/>
              <a:t> - zabawne obrazki zawierające śmieszne teksty często                po angielsku. </a:t>
            </a:r>
            <a:endParaRPr lang="pl-PL" sz="2000" b="1" dirty="0"/>
          </a:p>
        </p:txBody>
      </p:sp>
      <p:pic>
        <p:nvPicPr>
          <p:cNvPr id="6" name="Obraz 5" descr="ad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592538">
            <a:off x="669645" y="2266137"/>
            <a:ext cx="3922217" cy="3922217"/>
          </a:xfrm>
          <a:prstGeom prst="rect">
            <a:avLst/>
          </a:prstGeom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67135" y="2631533"/>
            <a:ext cx="4807539" cy="33300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Ola </a:t>
            </a:r>
            <a:r>
              <a:rPr lang="pl-PL" dirty="0" err="1" smtClean="0"/>
              <a:t>Znajmiecka</a:t>
            </a:r>
            <a:r>
              <a:rPr lang="pl-PL" dirty="0" smtClean="0"/>
              <a:t>, lat 11</a:t>
            </a:r>
            <a:endParaRPr lang="pl-PL" dirty="0"/>
          </a:p>
        </p:txBody>
      </p:sp>
      <p:sp>
        <p:nvSpPr>
          <p:cNvPr id="5" name="pole tekstowe 4"/>
          <p:cNvSpPr txBox="1"/>
          <p:nvPr/>
        </p:nvSpPr>
        <p:spPr>
          <a:xfrm>
            <a:off x="5865223" y="2468880"/>
            <a:ext cx="600853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 smtClean="0"/>
              <a:t>Olkę wyróżnia to, że ma poczucie humoru                     i gdy jest smutno potrafi wszystkich pocieszyć. </a:t>
            </a:r>
          </a:p>
          <a:p>
            <a:r>
              <a:rPr lang="pl-PL" sz="2000" b="1" dirty="0" smtClean="0"/>
              <a:t>W wolnym czasie, tańczy oraz nagrywa musical. Chciałaby wyjechać do Włoch. </a:t>
            </a:r>
          </a:p>
          <a:p>
            <a:r>
              <a:rPr lang="pl-PL" sz="2000" b="1" dirty="0" smtClean="0"/>
              <a:t>Jej marzeniem jest zrobić salto </a:t>
            </a:r>
            <a:r>
              <a:rPr lang="pl-PL" sz="2000" b="1" dirty="0" err="1" smtClean="0"/>
              <a:t>machowe</a:t>
            </a:r>
            <a:r>
              <a:rPr lang="pl-PL" sz="2000" b="1" dirty="0" smtClean="0"/>
              <a:t>. </a:t>
            </a:r>
          </a:p>
          <a:p>
            <a:r>
              <a:rPr lang="pl-PL" sz="2000" b="1" dirty="0" smtClean="0"/>
              <a:t>Ma dużo planów na przyszłość - chciałaby zostać m.in. lekkoatletką, tancerką, </a:t>
            </a:r>
            <a:r>
              <a:rPr lang="pl-PL" sz="2000" b="1" dirty="0" err="1" smtClean="0"/>
              <a:t>makijażystką</a:t>
            </a:r>
            <a:r>
              <a:rPr lang="pl-PL" sz="2000" b="1" dirty="0" smtClean="0"/>
              <a:t>, fryzjerką i </a:t>
            </a:r>
            <a:r>
              <a:rPr lang="pl-PL" sz="2000" b="1" dirty="0" err="1" smtClean="0"/>
              <a:t>youtuberką</a:t>
            </a:r>
            <a:r>
              <a:rPr lang="pl-PL" sz="2000" b="1" dirty="0" smtClean="0"/>
              <a:t>. </a:t>
            </a:r>
          </a:p>
          <a:p>
            <a:r>
              <a:rPr lang="pl-PL" sz="2000" b="1" dirty="0" smtClean="0"/>
              <a:t>Ola odnosi sukcesy w tańcu. </a:t>
            </a:r>
          </a:p>
          <a:p>
            <a:r>
              <a:rPr lang="pl-PL" sz="2000" b="1" dirty="0" smtClean="0"/>
              <a:t>Marzy, aby nikt nie kłamał oraz żeby                        na świecie nie było wojen. </a:t>
            </a:r>
            <a:endParaRPr lang="pl-PL" sz="2000" b="1" dirty="0"/>
          </a:p>
        </p:txBody>
      </p:sp>
      <p:pic>
        <p:nvPicPr>
          <p:cNvPr id="6" name="Obraz 5" descr="ad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239" y="1873432"/>
            <a:ext cx="2247900" cy="4495800"/>
          </a:xfrm>
          <a:prstGeom prst="rect">
            <a:avLst/>
          </a:prstGeom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98617" y="2319180"/>
            <a:ext cx="3709851" cy="370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Krzysztof Brzeziński, lat 15</a:t>
            </a:r>
            <a:endParaRPr lang="pl-PL" dirty="0"/>
          </a:p>
        </p:txBody>
      </p:sp>
      <p:sp>
        <p:nvSpPr>
          <p:cNvPr id="5" name="pole tekstowe 4"/>
          <p:cNvSpPr txBox="1"/>
          <p:nvPr/>
        </p:nvSpPr>
        <p:spPr>
          <a:xfrm>
            <a:off x="5852159" y="2024743"/>
            <a:ext cx="5995851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 smtClean="0"/>
              <a:t>Cechą, która wyróżnia Krzysztofa wśród uczniów jest tolerancyjność, poszanowanie czyjejś odmienności i niepełnosprawności. </a:t>
            </a:r>
          </a:p>
          <a:p>
            <a:r>
              <a:rPr lang="pl-PL" sz="2000" b="1" dirty="0" smtClean="0"/>
              <a:t>Jest zaangażowany w działania na rzecz wolontariatu w grupie przedszkolnej.</a:t>
            </a:r>
          </a:p>
          <a:p>
            <a:r>
              <a:rPr lang="pl-PL" sz="2000" b="1" dirty="0" smtClean="0"/>
              <a:t>Dużo czasu wolnego spędza przed komputerem. Jego pasją jest grafika komputerowa i programowanie. Stworzył logo w grafice komputerowej na legitymację  Młodzieżowej Rady Miasta na rok 2018.</a:t>
            </a:r>
          </a:p>
          <a:p>
            <a:r>
              <a:rPr lang="pl-PL" sz="2000" b="1" dirty="0" smtClean="0"/>
              <a:t>W przyszłości chciałby zostać programistą. </a:t>
            </a:r>
          </a:p>
          <a:p>
            <a:r>
              <a:rPr lang="pl-PL" sz="2000" b="1" dirty="0" smtClean="0"/>
              <a:t>Jego marzeniem jest tworzenie programów komputerowych. </a:t>
            </a:r>
            <a:endParaRPr lang="pl-PL" sz="2000" b="1" dirty="0"/>
          </a:p>
        </p:txBody>
      </p:sp>
      <p:pic>
        <p:nvPicPr>
          <p:cNvPr id="7" name="Obraz 6" descr="ad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754816">
            <a:off x="398671" y="2343035"/>
            <a:ext cx="4123545" cy="4115298"/>
          </a:xfrm>
          <a:prstGeom prst="rect">
            <a:avLst/>
          </a:prstGeom>
        </p:spPr>
      </p:pic>
      <p:pic>
        <p:nvPicPr>
          <p:cNvPr id="4" name="Obraz 3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11681" y="1881051"/>
            <a:ext cx="3304902" cy="4650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Mikołaj </a:t>
            </a:r>
            <a:r>
              <a:rPr lang="pl-PL" dirty="0" err="1" smtClean="0"/>
              <a:t>Tetzlaff</a:t>
            </a:r>
            <a:r>
              <a:rPr lang="pl-PL" dirty="0" smtClean="0"/>
              <a:t>, lat 16</a:t>
            </a:r>
            <a:endParaRPr lang="pl-PL" dirty="0"/>
          </a:p>
        </p:txBody>
      </p:sp>
      <p:sp>
        <p:nvSpPr>
          <p:cNvPr id="4" name="pole tekstowe 3"/>
          <p:cNvSpPr txBox="1"/>
          <p:nvPr/>
        </p:nvSpPr>
        <p:spPr>
          <a:xfrm>
            <a:off x="5773783" y="1828801"/>
            <a:ext cx="5891347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 smtClean="0"/>
              <a:t>Mikołaj ma zainteresowania historyczne. </a:t>
            </a:r>
          </a:p>
          <a:p>
            <a:r>
              <a:rPr lang="pl-PL" sz="2000" b="1" dirty="0" smtClean="0"/>
              <a:t>Jest  założycielem i członkiem Grupy Rekonstrukcji Historycznej - „Armia Krajowa Pomorze”. Organizuje:</a:t>
            </a:r>
          </a:p>
          <a:p>
            <a:pPr>
              <a:buFontTx/>
              <a:buChar char="-"/>
            </a:pPr>
            <a:r>
              <a:rPr lang="pl-PL" sz="2000" b="1" dirty="0" smtClean="0"/>
              <a:t>„żywe” lekcji historii - „Powstanie - Upadek - Zapomnienie czyli o Żołnierzach Wyklętych”,                - wystawy eksponatów militarnych z własnej kolekcji,</a:t>
            </a:r>
          </a:p>
          <a:p>
            <a:r>
              <a:rPr lang="pl-PL" sz="2000" b="1" dirty="0" smtClean="0"/>
              <a:t>- imprezy historyczne, warty honorowe, spotkania z kombatantami.</a:t>
            </a:r>
          </a:p>
          <a:p>
            <a:r>
              <a:rPr lang="pl-PL" sz="2000" b="1" dirty="0" smtClean="0"/>
              <a:t> Jego autorytetem jest Józef Trojan - patriota, „żołnierz wyklęty”. Chciałby założyć Młodzieżowy Związek Rekonstruktorów                          w Bydgoszczy.  </a:t>
            </a:r>
          </a:p>
          <a:p>
            <a:r>
              <a:rPr lang="pl-PL" sz="2000" b="1" dirty="0" smtClean="0"/>
              <a:t> </a:t>
            </a:r>
          </a:p>
          <a:p>
            <a:endParaRPr lang="pl-PL" dirty="0"/>
          </a:p>
        </p:txBody>
      </p:sp>
      <p:pic>
        <p:nvPicPr>
          <p:cNvPr id="6" name="Obraz 5" descr="ad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698" y="2756263"/>
            <a:ext cx="5027445" cy="3354024"/>
          </a:xfrm>
          <a:prstGeom prst="rect">
            <a:avLst/>
          </a:prstGeom>
        </p:spPr>
      </p:pic>
      <p:pic>
        <p:nvPicPr>
          <p:cNvPr id="5" name="Obraz 4"/>
          <p:cNvPicPr/>
          <p:nvPr/>
        </p:nvPicPr>
        <p:blipFill>
          <a:blip r:embed="rId3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1763485" y="1802673"/>
            <a:ext cx="3200402" cy="4650377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Julia </a:t>
            </a:r>
            <a:r>
              <a:rPr lang="pl-PL" dirty="0" err="1" smtClean="0"/>
              <a:t>Kalitowska</a:t>
            </a:r>
            <a:r>
              <a:rPr lang="pl-PL" dirty="0" smtClean="0"/>
              <a:t>, lat 18</a:t>
            </a:r>
            <a:endParaRPr lang="pl-PL" dirty="0"/>
          </a:p>
        </p:txBody>
      </p:sp>
      <p:pic>
        <p:nvPicPr>
          <p:cNvPr id="5" name="Obraz 4" descr="ad2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165770">
            <a:off x="559477" y="2239908"/>
            <a:ext cx="4058615" cy="4058615"/>
          </a:xfrm>
          <a:prstGeom prst="rect">
            <a:avLst/>
          </a:prstGeom>
        </p:spPr>
      </p:pic>
      <p:pic>
        <p:nvPicPr>
          <p:cNvPr id="4" name="Obraz 3" descr="Julia Kalitowsk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703" y="2486024"/>
            <a:ext cx="5969726" cy="3357971"/>
          </a:xfrm>
          <a:prstGeom prst="rect">
            <a:avLst/>
          </a:prstGeom>
        </p:spPr>
      </p:pic>
      <p:sp>
        <p:nvSpPr>
          <p:cNvPr id="6" name="pole tekstowe 5"/>
          <p:cNvSpPr txBox="1"/>
          <p:nvPr/>
        </p:nvSpPr>
        <p:spPr>
          <a:xfrm>
            <a:off x="6609806" y="2246811"/>
            <a:ext cx="5342708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 smtClean="0"/>
              <a:t>Kocha zwierzęta, zwłaszcza konie. Jeździectwo jest dla niej najwspanialszym sposobem na kontakt z naturą </a:t>
            </a:r>
          </a:p>
          <a:p>
            <a:r>
              <a:rPr lang="pl-PL" sz="2000" b="1" dirty="0" smtClean="0"/>
              <a:t>i na spędzanie czasu wolnego. </a:t>
            </a:r>
          </a:p>
          <a:p>
            <a:r>
              <a:rPr lang="pl-PL" sz="2000" b="1" dirty="0" smtClean="0"/>
              <a:t>„…</a:t>
            </a:r>
            <a:r>
              <a:rPr lang="pl-PL" sz="2000" b="1" i="1" dirty="0" smtClean="0"/>
              <a:t>Moim największym autorytetem                    jest Jarosław </a:t>
            </a:r>
            <a:r>
              <a:rPr lang="pl-PL" sz="2000" b="1" i="1" dirty="0" err="1" smtClean="0"/>
              <a:t>Skrzeczyński</a:t>
            </a:r>
            <a:r>
              <a:rPr lang="pl-PL" sz="2000" b="1" i="1" dirty="0" smtClean="0"/>
              <a:t>,                           jeden z najlepszych polskich jeźdźców, niezwykle skuteczny, przy tym jeżdżący  w nienagannym stylu”. </a:t>
            </a:r>
          </a:p>
          <a:p>
            <a:r>
              <a:rPr lang="pl-PL" sz="2400" b="1" dirty="0" smtClean="0"/>
              <a:t>Jej marzeniem jest, aby wszystkie zwierzęta były kochane przez człowieka. </a:t>
            </a:r>
          </a:p>
          <a:p>
            <a:endParaRPr lang="pl-PL" sz="2000" b="1" dirty="0" smtClean="0"/>
          </a:p>
          <a:p>
            <a:endParaRPr lang="pl-PL" sz="2000" b="1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Kasia Stępień, lat 17</a:t>
            </a:r>
            <a:endParaRPr lang="pl-PL" dirty="0"/>
          </a:p>
        </p:txBody>
      </p:sp>
      <p:pic>
        <p:nvPicPr>
          <p:cNvPr id="4" name="Symbol zastępczy zawartości 3" descr="ad1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29789" y="1896769"/>
            <a:ext cx="4443548" cy="4443548"/>
          </a:xfrm>
        </p:spPr>
      </p:pic>
      <p:pic>
        <p:nvPicPr>
          <p:cNvPr id="5" name="Obraz 4" descr="Kasia Stępień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237681">
            <a:off x="1419686" y="2280068"/>
            <a:ext cx="3981255" cy="3762103"/>
          </a:xfrm>
          <a:prstGeom prst="rect">
            <a:avLst/>
          </a:prstGeom>
        </p:spPr>
      </p:pic>
      <p:sp>
        <p:nvSpPr>
          <p:cNvPr id="6" name="pole tekstowe 5"/>
          <p:cNvSpPr txBox="1"/>
          <p:nvPr/>
        </p:nvSpPr>
        <p:spPr>
          <a:xfrm>
            <a:off x="6204857" y="2233749"/>
            <a:ext cx="566889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 smtClean="0"/>
              <a:t>Głównym jej zainteresowaniem jest </a:t>
            </a:r>
          </a:p>
          <a:p>
            <a:r>
              <a:rPr lang="pl-PL" sz="2000" b="1" dirty="0" smtClean="0"/>
              <a:t>język angielski, dlatego dąży do tego, </a:t>
            </a:r>
          </a:p>
          <a:p>
            <a:r>
              <a:rPr lang="pl-PL" sz="2000" b="1" dirty="0" smtClean="0"/>
              <a:t>aby go nieustannie doskonalić. </a:t>
            </a:r>
          </a:p>
          <a:p>
            <a:r>
              <a:rPr lang="pl-PL" sz="2000" b="1" dirty="0" smtClean="0"/>
              <a:t>Uczestniczyła w obozie językowym</a:t>
            </a:r>
          </a:p>
          <a:p>
            <a:r>
              <a:rPr lang="pl-PL" sz="2000" b="1" dirty="0" smtClean="0"/>
              <a:t> "</a:t>
            </a:r>
            <a:r>
              <a:rPr lang="pl-PL" sz="2000" b="1" dirty="0" err="1" smtClean="0"/>
              <a:t>Euro-Week</a:t>
            </a:r>
            <a:r>
              <a:rPr lang="pl-PL" sz="2000" b="1" dirty="0" smtClean="0"/>
              <a:t>". Po ukończeniu tego kursu czuła się spełniona i wiedziała, </a:t>
            </a:r>
          </a:p>
          <a:p>
            <a:r>
              <a:rPr lang="pl-PL" sz="2000" b="1" dirty="0" smtClean="0"/>
              <a:t>że język angielski odegra ważną rolę </a:t>
            </a:r>
          </a:p>
          <a:p>
            <a:r>
              <a:rPr lang="pl-PL" sz="2000" b="1" dirty="0" smtClean="0"/>
              <a:t>w jej rozwoju osobistym.</a:t>
            </a:r>
          </a:p>
          <a:p>
            <a:r>
              <a:rPr lang="pl-PL" sz="2000" b="1" dirty="0" smtClean="0"/>
              <a:t>Wolny czas spędza głównie w gronie najbliższych przyjaciół i znajomych.</a:t>
            </a:r>
          </a:p>
          <a:p>
            <a:r>
              <a:rPr lang="pl-PL" sz="2000" b="1" dirty="0" smtClean="0"/>
              <a:t>Chciałaby, aby na świecie nie było nienawiści na tle rasowym. </a:t>
            </a:r>
            <a:endParaRPr lang="pl-PL" sz="2000" b="1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Michał </a:t>
            </a:r>
            <a:r>
              <a:rPr lang="pl-PL" dirty="0" err="1" smtClean="0"/>
              <a:t>Sander</a:t>
            </a:r>
            <a:r>
              <a:rPr lang="pl-PL" dirty="0" smtClean="0"/>
              <a:t>, lat 19</a:t>
            </a:r>
            <a:endParaRPr lang="pl-PL" dirty="0"/>
          </a:p>
        </p:txBody>
      </p:sp>
      <p:sp>
        <p:nvSpPr>
          <p:cNvPr id="5" name="pole tekstowe 4"/>
          <p:cNvSpPr txBox="1"/>
          <p:nvPr/>
        </p:nvSpPr>
        <p:spPr>
          <a:xfrm>
            <a:off x="5264332" y="2481943"/>
            <a:ext cx="64008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 smtClean="0"/>
              <a:t>W 2017 roku ukończył kurs na sędziego piłkarskiego i od tego czasu jest arbitrem                     na boiskach. Sędziuje mecze jako sędzia główny, a także jako sędzia asystent.</a:t>
            </a:r>
          </a:p>
          <a:p>
            <a:r>
              <a:rPr lang="pl-PL" sz="2000" b="1" dirty="0" smtClean="0"/>
              <a:t>Równocześnie jest zawodnikiem klubu Piłkarskiego ,,Spójnia Białe Błota”. </a:t>
            </a:r>
          </a:p>
          <a:p>
            <a:r>
              <a:rPr lang="pl-PL" sz="2000" b="1" dirty="0" smtClean="0"/>
              <a:t>Jego drużyna zajmuje obecnie 1 miejsce                       w grupie i celuje w awans do wyższej klasy rozgrywkowej.</a:t>
            </a:r>
          </a:p>
          <a:p>
            <a:r>
              <a:rPr lang="pl-PL" sz="2000" b="1" dirty="0" smtClean="0"/>
              <a:t>Jego największym marzeniem jest sędziowanie Finału Mistrzostw Świata. </a:t>
            </a:r>
          </a:p>
          <a:p>
            <a:endParaRPr lang="pl-PL" sz="2000" b="1" dirty="0" smtClean="0"/>
          </a:p>
          <a:p>
            <a:endParaRPr lang="pl-PL" dirty="0"/>
          </a:p>
        </p:txBody>
      </p:sp>
      <p:pic>
        <p:nvPicPr>
          <p:cNvPr id="6" name="Obraz 5" descr="ad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382" y="2575559"/>
            <a:ext cx="3603172" cy="3603172"/>
          </a:xfrm>
          <a:prstGeom prst="rect">
            <a:avLst/>
          </a:prstGeom>
        </p:spPr>
      </p:pic>
      <p:pic>
        <p:nvPicPr>
          <p:cNvPr id="4" name="Symbol zastępczy zawartości 3" descr="Michal Sander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801042" y="2233749"/>
            <a:ext cx="3134663" cy="4258491"/>
          </a:xfr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Michał Skrzypczak, lat 20</a:t>
            </a:r>
            <a:endParaRPr lang="pl-PL" dirty="0"/>
          </a:p>
        </p:txBody>
      </p:sp>
      <p:pic>
        <p:nvPicPr>
          <p:cNvPr id="4" name="Symbol zastępczy zawartości 3" descr="ad6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645289">
            <a:off x="1046154" y="2245086"/>
            <a:ext cx="4038538" cy="4030461"/>
          </a:xfrm>
        </p:spPr>
      </p:pic>
      <p:pic>
        <p:nvPicPr>
          <p:cNvPr id="5" name="Obraz 4" descr="Milosz Skrzypczak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6966" y="1947181"/>
            <a:ext cx="3403901" cy="4531995"/>
          </a:xfrm>
          <a:prstGeom prst="rect">
            <a:avLst/>
          </a:prstGeom>
        </p:spPr>
      </p:pic>
      <p:sp>
        <p:nvSpPr>
          <p:cNvPr id="6" name="pole tekstowe 5"/>
          <p:cNvSpPr txBox="1"/>
          <p:nvPr/>
        </p:nvSpPr>
        <p:spPr>
          <a:xfrm>
            <a:off x="5669281" y="2403566"/>
            <a:ext cx="563009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 smtClean="0"/>
              <a:t>Wolny czas poświęca na spotykania                  ze znajomymi oraz angażując się                        w projekty filmowe. Zagrał w kilkunastu produkcjach, niektóre z nich zostały nagrodzone na ogólnopolskich festiwalach filmowych.</a:t>
            </a:r>
          </a:p>
          <a:p>
            <a:r>
              <a:rPr lang="pl-PL" sz="2000" b="1" i="1" dirty="0" smtClean="0"/>
              <a:t>„…Wolny czas spędzam na smakowaniu darów życia i dzieleniu się  samym sobą              ze światem. Moim życiem kieruje filozofia, człowiek i humor”. </a:t>
            </a:r>
          </a:p>
          <a:p>
            <a:endParaRPr lang="pl-PL" sz="2000" b="1" dirty="0" smtClean="0"/>
          </a:p>
          <a:p>
            <a:endParaRPr lang="pl-PL" sz="2000" b="1" i="1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Wojtek Siwa, lat 11</a:t>
            </a:r>
            <a:endParaRPr lang="pl-PL" dirty="0"/>
          </a:p>
        </p:txBody>
      </p:sp>
      <p:sp>
        <p:nvSpPr>
          <p:cNvPr id="4" name="pole tekstowe 3"/>
          <p:cNvSpPr txBox="1"/>
          <p:nvPr/>
        </p:nvSpPr>
        <p:spPr>
          <a:xfrm>
            <a:off x="5969726" y="2351314"/>
            <a:ext cx="5850239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 smtClean="0"/>
              <a:t>Jest wyjątkowo zaangażowany w prace szkolnego wolontariatu. Wyróżnia się tym,                 że zawsze jako pierwszy jest chętny                            do niesienia pomocy innym oraz podejmowania działań</a:t>
            </a:r>
            <a:r>
              <a:rPr lang="pl-PL" sz="2000" b="1" i="1" dirty="0" smtClean="0"/>
              <a:t>. </a:t>
            </a:r>
          </a:p>
          <a:p>
            <a:r>
              <a:rPr lang="pl-PL" sz="2000" b="1" dirty="0" smtClean="0"/>
              <a:t>Lubi piłkę nożną i koszykówkę. </a:t>
            </a:r>
          </a:p>
          <a:p>
            <a:r>
              <a:rPr lang="pl-PL" sz="2000" b="1" dirty="0" smtClean="0"/>
              <a:t>Sukcesy odnosi w karate, posiada m.in. </a:t>
            </a:r>
          </a:p>
          <a:p>
            <a:r>
              <a:rPr lang="pl-PL" sz="2000" b="1" dirty="0" smtClean="0"/>
              <a:t>1 złoto, 1 srebro i 4 medale brązowe. </a:t>
            </a:r>
          </a:p>
          <a:p>
            <a:r>
              <a:rPr lang="pl-PL" sz="2000" b="1" dirty="0" smtClean="0"/>
              <a:t>W przyszłości chciałby zostać lekarzem </a:t>
            </a:r>
          </a:p>
          <a:p>
            <a:r>
              <a:rPr lang="pl-PL" sz="2000" b="1" dirty="0" smtClean="0"/>
              <a:t>albo nauczycielem.</a:t>
            </a:r>
          </a:p>
          <a:p>
            <a:endParaRPr lang="pl-PL" dirty="0"/>
          </a:p>
        </p:txBody>
      </p:sp>
      <p:pic>
        <p:nvPicPr>
          <p:cNvPr id="5" name="Obraz 4" descr="ad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028" y="2508449"/>
            <a:ext cx="5038308" cy="3356773"/>
          </a:xfrm>
          <a:prstGeom prst="rect">
            <a:avLst/>
          </a:prstGeom>
        </p:spPr>
      </p:pic>
      <p:pic>
        <p:nvPicPr>
          <p:cNvPr id="6" name="Obraz 5" descr="Wojtek Siwa SP 3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2046" y="1813075"/>
            <a:ext cx="2913018" cy="4783668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Marcin Więckowski, lat 19</a:t>
            </a:r>
            <a:endParaRPr lang="pl-PL" dirty="0"/>
          </a:p>
        </p:txBody>
      </p:sp>
      <p:pic>
        <p:nvPicPr>
          <p:cNvPr id="5" name="Obraz 4" descr="ad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315" y="2704012"/>
            <a:ext cx="3358788" cy="3358788"/>
          </a:xfrm>
          <a:prstGeom prst="rect">
            <a:avLst/>
          </a:prstGeom>
        </p:spPr>
      </p:pic>
      <p:pic>
        <p:nvPicPr>
          <p:cNvPr id="1026" name="Picture 2" descr="20248166_1424937567585396_6755106676476248112_o"/>
          <p:cNvPicPr>
            <a:picLocks noChangeAspect="1" noChangeArrowheads="1"/>
          </p:cNvPicPr>
          <p:nvPr/>
        </p:nvPicPr>
        <p:blipFill>
          <a:blip r:embed="rId3"/>
          <a:srcRect l="9457" t="8267" r="27802" b="13626"/>
          <a:stretch>
            <a:fillRect/>
          </a:stretch>
        </p:blipFill>
        <p:spPr bwMode="auto">
          <a:xfrm>
            <a:off x="1668508" y="2073912"/>
            <a:ext cx="3579419" cy="44575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pole tekstowe 5"/>
          <p:cNvSpPr txBox="1"/>
          <p:nvPr/>
        </p:nvSpPr>
        <p:spPr>
          <a:xfrm>
            <a:off x="5486400" y="2495006"/>
            <a:ext cx="630667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 smtClean="0"/>
              <a:t>Od pięciu lat prężnie działa w WOPR, </a:t>
            </a:r>
          </a:p>
          <a:p>
            <a:r>
              <a:rPr lang="pl-PL" sz="2000" b="1" dirty="0" smtClean="0"/>
              <a:t>w stopniu ratownika. Swoją wiedzą i umiejętnościami chętnie dzieli się z innymi.</a:t>
            </a:r>
          </a:p>
          <a:p>
            <a:r>
              <a:rPr lang="pl-PL" sz="2000" b="1" dirty="0" smtClean="0"/>
              <a:t>Organizuje kurs pierwszej pomocy. </a:t>
            </a:r>
          </a:p>
          <a:p>
            <a:r>
              <a:rPr lang="pl-PL" sz="2000" b="1" dirty="0" smtClean="0"/>
              <a:t>Prezentuje filmy, w których ukazane są typowe zagrożenia podczas wypoczynku nad wodą, zachowania ryzykowne.</a:t>
            </a:r>
          </a:p>
          <a:p>
            <a:r>
              <a:rPr lang="pl-PL" sz="2000" b="1" dirty="0" smtClean="0"/>
              <a:t>Jego największym marzeniem jest dostanie się </a:t>
            </a:r>
          </a:p>
          <a:p>
            <a:r>
              <a:rPr lang="pl-PL" sz="2000" b="1" dirty="0" smtClean="0"/>
              <a:t>do Akademii Morskiej na kierunek nawigacja. </a:t>
            </a:r>
          </a:p>
          <a:p>
            <a:r>
              <a:rPr lang="pl-PL" sz="2000" b="1" dirty="0" smtClean="0"/>
              <a:t>Po studiach chce pływać na statkach, </a:t>
            </a:r>
          </a:p>
          <a:p>
            <a:r>
              <a:rPr lang="pl-PL" sz="2000" b="1" dirty="0" smtClean="0"/>
              <a:t>co da mu możliwość poznania innych                      kultur i państw.</a:t>
            </a:r>
            <a:endParaRPr lang="pl-PL" sz="2000" b="1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Damian Manikowski, lat 18  </a:t>
            </a:r>
            <a:endParaRPr lang="pl-PL" dirty="0"/>
          </a:p>
        </p:txBody>
      </p:sp>
      <p:pic>
        <p:nvPicPr>
          <p:cNvPr id="5" name="Obraz 4" descr="ad2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224094">
            <a:off x="742905" y="2484392"/>
            <a:ext cx="3826646" cy="3826646"/>
          </a:xfrm>
          <a:prstGeom prst="rect">
            <a:avLst/>
          </a:prstGeom>
        </p:spPr>
      </p:pic>
      <p:pic>
        <p:nvPicPr>
          <p:cNvPr id="2050" name="Picture 2" descr="C:\Users\Joanna\Desktop\Jedyny w swoim rodzaju\ZSMnr1.jpe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687604" y="1753947"/>
            <a:ext cx="3210967" cy="4823283"/>
          </a:xfrm>
          <a:prstGeom prst="rect">
            <a:avLst/>
          </a:prstGeom>
          <a:noFill/>
        </p:spPr>
      </p:pic>
      <p:sp>
        <p:nvSpPr>
          <p:cNvPr id="6" name="pole tekstowe 5"/>
          <p:cNvSpPr txBox="1"/>
          <p:nvPr/>
        </p:nvSpPr>
        <p:spPr>
          <a:xfrm>
            <a:off x="5708468" y="2194560"/>
            <a:ext cx="6165285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i="1" dirty="0" smtClean="0"/>
              <a:t>„…Od zawsze marzyłem o </a:t>
            </a:r>
            <a:r>
              <a:rPr lang="pl-PL" sz="2000" b="1" i="1" smtClean="0"/>
              <a:t>występowaniu </a:t>
            </a:r>
            <a:r>
              <a:rPr lang="pl-PL" sz="2000" b="1" i="1" smtClean="0"/>
              <a:t>                na </a:t>
            </a:r>
            <a:r>
              <a:rPr lang="pl-PL" sz="2000" b="1" i="1" dirty="0" smtClean="0"/>
              <a:t>wielkiej scenie, przed dużą widownią.                    Kiedy w duecie udało mi się dostać do programu telewizyjnego Mam Talent, czułem wielką radość i cieszyłem się, że to co robię                i kocham, może zobaczyć każdy w swoim domu, w telewizji. Udział w TV show dał mi      sporo doświadczenia i teraz wiem, że marzenie o popularności i trasie koncertowej jest już naprawdę blisko. Wydaje mi się, że nie trzeba zmieniać świata, wystarczy umieć odpowiednio              i dobrymi aspektami na niego spojrzeć”.</a:t>
            </a:r>
          </a:p>
          <a:p>
            <a:endParaRPr lang="pl-PL" sz="2000" b="1" dirty="0" smtClean="0"/>
          </a:p>
          <a:p>
            <a:endParaRPr lang="pl-PL" sz="2000" b="1" dirty="0" smtClean="0"/>
          </a:p>
          <a:p>
            <a:endParaRPr lang="pl-PL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Daria </a:t>
            </a:r>
            <a:r>
              <a:rPr lang="pl-PL" dirty="0" err="1" smtClean="0"/>
              <a:t>Kłobuchowska</a:t>
            </a:r>
            <a:r>
              <a:rPr lang="pl-PL" dirty="0" smtClean="0"/>
              <a:t>, lat 17</a:t>
            </a:r>
            <a:endParaRPr lang="pl-PL" dirty="0"/>
          </a:p>
        </p:txBody>
      </p:sp>
      <p:pic>
        <p:nvPicPr>
          <p:cNvPr id="5" name="Obraz 4" descr="ad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060" y="1945278"/>
            <a:ext cx="2319201" cy="4638403"/>
          </a:xfrm>
          <a:prstGeom prst="rect">
            <a:avLst/>
          </a:prstGeom>
        </p:spPr>
      </p:pic>
      <p:pic>
        <p:nvPicPr>
          <p:cNvPr id="532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207669" y="2059660"/>
            <a:ext cx="2508022" cy="4458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pole tekstowe 5"/>
          <p:cNvSpPr txBox="1"/>
          <p:nvPr/>
        </p:nvSpPr>
        <p:spPr>
          <a:xfrm>
            <a:off x="5212079" y="2455817"/>
            <a:ext cx="654257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 smtClean="0"/>
              <a:t>Jej pasją jest gotowanie - w szczególności pieczenie oraz kawa. Ma skończony kurs </a:t>
            </a:r>
            <a:r>
              <a:rPr lang="pl-PL" sz="2000" b="1" dirty="0" err="1" smtClean="0"/>
              <a:t>baristy</a:t>
            </a:r>
            <a:r>
              <a:rPr lang="pl-PL" sz="2000" b="1" dirty="0" smtClean="0"/>
              <a:t>. </a:t>
            </a:r>
          </a:p>
          <a:p>
            <a:r>
              <a:rPr lang="pl-PL" sz="2000" b="1" dirty="0" smtClean="0"/>
              <a:t>W przyszłości chciałaby otworzyć swoją kawiarnię, w której piekłaby swoje ciasta i podawała ulubioną kawę.</a:t>
            </a:r>
          </a:p>
          <a:p>
            <a:r>
              <a:rPr lang="pl-PL" sz="2000" b="1" dirty="0" smtClean="0"/>
              <a:t>Gdyby mogła zmienić jedną rzecz na świecie, byłoby to traktowanie zwierząt. </a:t>
            </a:r>
          </a:p>
          <a:p>
            <a:r>
              <a:rPr lang="pl-PL" sz="2000" b="1" i="1" dirty="0" smtClean="0"/>
              <a:t>„One czują tak samo jak my, zasługują na godne życie w spokoju i miłości”.</a:t>
            </a:r>
            <a:endParaRPr lang="pl-PL" sz="2000" b="1" i="1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Kuba Treliński, lat 19</a:t>
            </a:r>
            <a:endParaRPr lang="pl-PL" dirty="0"/>
          </a:p>
        </p:txBody>
      </p:sp>
      <p:pic>
        <p:nvPicPr>
          <p:cNvPr id="5" name="Obraz 4" descr="ad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411504">
            <a:off x="549068" y="2834212"/>
            <a:ext cx="3474720" cy="3474720"/>
          </a:xfrm>
          <a:prstGeom prst="rect">
            <a:avLst/>
          </a:prstGeom>
        </p:spPr>
      </p:pic>
      <p:pic>
        <p:nvPicPr>
          <p:cNvPr id="4" name="Symbol zastępczy zawartości 3" descr="Kuba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830818" y="1962082"/>
            <a:ext cx="4308725" cy="4308725"/>
          </a:xfrm>
        </p:spPr>
      </p:pic>
      <p:sp>
        <p:nvSpPr>
          <p:cNvPr id="6" name="pole tekstowe 5"/>
          <p:cNvSpPr txBox="1"/>
          <p:nvPr/>
        </p:nvSpPr>
        <p:spPr>
          <a:xfrm>
            <a:off x="6335486" y="2050870"/>
            <a:ext cx="5682343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 smtClean="0"/>
              <a:t>Aktywnie angażuje się w wolontariat fryzjerski. Bierze udział w akcjach fryzjerskich dla społeczności lokalnej na festynach miejskich. W 2016r. koordynował akcję w CH Rondo „Jestem o włos od pomocy” dla  podopiecznych Stowarzyszenia „Mówimy </a:t>
            </a:r>
            <a:r>
              <a:rPr lang="pl-PL" sz="2000" b="1" dirty="0" err="1" smtClean="0"/>
              <a:t>NIEboRAKOWI</a:t>
            </a:r>
            <a:r>
              <a:rPr lang="pl-PL" sz="2000" b="1" dirty="0" smtClean="0"/>
              <a:t>” – akcja miała na celu zbiórkę włosów                      z przeznaczeniem na peruki dla dzieci                       z chorobą nowotworową.</a:t>
            </a:r>
          </a:p>
          <a:p>
            <a:r>
              <a:rPr lang="pl-PL" sz="2000" b="1" dirty="0" smtClean="0"/>
              <a:t>W wolnych chwilach gra w piłkę nożną.  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Rozalia Grygiel, lat 17</a:t>
            </a:r>
            <a:endParaRPr lang="pl-PL" dirty="0"/>
          </a:p>
        </p:txBody>
      </p:sp>
      <p:pic>
        <p:nvPicPr>
          <p:cNvPr id="5" name="Obraz 4" descr="ad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00089">
            <a:off x="489350" y="2370849"/>
            <a:ext cx="3997800" cy="3997800"/>
          </a:xfrm>
          <a:prstGeom prst="rect">
            <a:avLst/>
          </a:prstGeom>
        </p:spPr>
      </p:pic>
      <p:pic>
        <p:nvPicPr>
          <p:cNvPr id="4" name="Symbol zastępczy zawartości 3" descr="Rozalia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873296" y="2351634"/>
            <a:ext cx="4134663" cy="3932237"/>
          </a:xfrm>
        </p:spPr>
      </p:pic>
      <p:sp>
        <p:nvSpPr>
          <p:cNvPr id="6" name="pole tekstowe 5"/>
          <p:cNvSpPr txBox="1"/>
          <p:nvPr/>
        </p:nvSpPr>
        <p:spPr>
          <a:xfrm>
            <a:off x="6414248" y="2638697"/>
            <a:ext cx="491125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 smtClean="0"/>
              <a:t>Jej pasją jest gitara. Nie rozstaje się              z nią i gra w każdej wolnej chwili. </a:t>
            </a:r>
          </a:p>
          <a:p>
            <a:r>
              <a:rPr lang="pl-PL" sz="2000" b="1" i="1" dirty="0" smtClean="0"/>
              <a:t>„Moim autorytetem jest Eric Clapton – wzór do naśladowania dla pokolenia młodych muzyków”. </a:t>
            </a:r>
          </a:p>
          <a:p>
            <a:r>
              <a:rPr lang="pl-PL" sz="2000" b="1" dirty="0" smtClean="0"/>
              <a:t>Na pytanie – Jak zmienić świat?</a:t>
            </a:r>
          </a:p>
          <a:p>
            <a:r>
              <a:rPr lang="pl-PL" sz="2000" b="1" dirty="0" smtClean="0"/>
              <a:t>Odpowiada:</a:t>
            </a:r>
          </a:p>
          <a:p>
            <a:r>
              <a:rPr lang="pl-PL" sz="2800" b="1" i="1" dirty="0" smtClean="0"/>
              <a:t>„Częściej chwal, </a:t>
            </a:r>
          </a:p>
          <a:p>
            <a:r>
              <a:rPr lang="pl-PL" sz="2800" b="1" i="1" dirty="0" smtClean="0"/>
              <a:t>                   mniej krytykuj”. </a:t>
            </a:r>
            <a:endParaRPr lang="pl-PL" sz="2800" b="1" i="1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Dziękujemy!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4" name="Obraz 3" descr="soit-logo-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523" y="2547641"/>
            <a:ext cx="5984998" cy="3311697"/>
          </a:xfrm>
          <a:prstGeom prst="rect">
            <a:avLst/>
          </a:prstGeom>
        </p:spPr>
      </p:pic>
      <p:pic>
        <p:nvPicPr>
          <p:cNvPr id="5" name="Obraz 4" descr="logo_bydgoszcz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4481" y="2541520"/>
            <a:ext cx="5089344" cy="3322462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Savon</Template>
  <TotalTime>734</TotalTime>
  <Words>3100</Words>
  <Application>Microsoft Office PowerPoint</Application>
  <PresentationFormat>Niestandardowy</PresentationFormat>
  <Paragraphs>221</Paragraphs>
  <Slides>44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44</vt:i4>
      </vt:variant>
    </vt:vector>
  </HeadingPairs>
  <TitlesOfParts>
    <vt:vector size="45" baseType="lpstr">
      <vt:lpstr>Savon</vt:lpstr>
      <vt:lpstr>Jedyny w swoim Rodzaju</vt:lpstr>
      <vt:lpstr>Mateusz Dąbkowski</vt:lpstr>
      <vt:lpstr>Rafał Adamczewski, lat 17</vt:lpstr>
      <vt:lpstr>Pola Rotmańska, lat 11</vt:lpstr>
      <vt:lpstr>Adam Tyburski, lat 10</vt:lpstr>
      <vt:lpstr>Łukasz Krupka, lat 11</vt:lpstr>
      <vt:lpstr>Małgosia Żłobińska, lat 11</vt:lpstr>
      <vt:lpstr>Natalia Pietras, lat 12</vt:lpstr>
      <vt:lpstr>Ola Cirug, lat 11 </vt:lpstr>
      <vt:lpstr>Marysia Pufelska, lat 12</vt:lpstr>
      <vt:lpstr>Krzysiu Śledź, lat 13</vt:lpstr>
      <vt:lpstr>Leszek Niedzwiedzki, lat 13</vt:lpstr>
      <vt:lpstr>Arno Gill, lat 17</vt:lpstr>
      <vt:lpstr>Natalia Mońko, lat 13</vt:lpstr>
      <vt:lpstr>Julia Nowicka, lat 17</vt:lpstr>
      <vt:lpstr>Kajetan Przybysz, lat 18</vt:lpstr>
      <vt:lpstr>Karolina Niedzielska, lat 16</vt:lpstr>
      <vt:lpstr>Michał Rymaszewski, lat 16</vt:lpstr>
      <vt:lpstr>Karol Jankowski, lat 16</vt:lpstr>
      <vt:lpstr>Munira Haj Obeid, lat 17</vt:lpstr>
      <vt:lpstr>Patryk Cholewa, lat 17</vt:lpstr>
      <vt:lpstr>Weronika Durszewicz, lat 18</vt:lpstr>
      <vt:lpstr>Wojciech Lubiak, lat 17 </vt:lpstr>
      <vt:lpstr>Zofia Czekała, lat 16</vt:lpstr>
      <vt:lpstr>Zuzanna Różańska, lat 17</vt:lpstr>
      <vt:lpstr>Oskar Kufel, lat 10</vt:lpstr>
      <vt:lpstr>Franciszek Kalinowski, lat 13</vt:lpstr>
      <vt:lpstr>Zuzanna Tuczkowska, lat 11</vt:lpstr>
      <vt:lpstr>Julia Bzdawska, lat 11</vt:lpstr>
      <vt:lpstr>Maciej Brzostowski, lat 11</vt:lpstr>
      <vt:lpstr>Ola Znajmiecka, lat 11</vt:lpstr>
      <vt:lpstr>Krzysztof Brzeziński, lat 15</vt:lpstr>
      <vt:lpstr>Mikołaj Tetzlaff, lat 16</vt:lpstr>
      <vt:lpstr>Julia Kalitowska, lat 18</vt:lpstr>
      <vt:lpstr>Kasia Stępień, lat 17</vt:lpstr>
      <vt:lpstr>Michał Sander, lat 19</vt:lpstr>
      <vt:lpstr>Michał Skrzypczak, lat 20</vt:lpstr>
      <vt:lpstr>Wojtek Siwa, lat 11</vt:lpstr>
      <vt:lpstr>Marcin Więckowski, lat 19</vt:lpstr>
      <vt:lpstr>Damian Manikowski, lat 18  </vt:lpstr>
      <vt:lpstr>Daria Kłobuchowska, lat 17</vt:lpstr>
      <vt:lpstr>Kuba Treliński, lat 19</vt:lpstr>
      <vt:lpstr>Rozalia Grygiel, lat 17</vt:lpstr>
      <vt:lpstr>Dziękujemy!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Joanna</dc:creator>
  <cp:lastModifiedBy>Joanna</cp:lastModifiedBy>
  <cp:revision>81</cp:revision>
  <dcterms:created xsi:type="dcterms:W3CDTF">2014-09-12T02:12:20Z</dcterms:created>
  <dcterms:modified xsi:type="dcterms:W3CDTF">2018-05-28T19:31:54Z</dcterms:modified>
</cp:coreProperties>
</file>