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5" r:id="rId5"/>
    <p:sldId id="315" r:id="rId6"/>
    <p:sldId id="310" r:id="rId7"/>
    <p:sldId id="320" r:id="rId8"/>
    <p:sldId id="321" r:id="rId9"/>
    <p:sldId id="322" r:id="rId10"/>
    <p:sldId id="314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</p:sldIdLst>
  <p:sldSz cx="12188825" cy="6858000"/>
  <p:notesSz cx="6858000" cy="9144000"/>
  <p:custDataLst>
    <p:tags r:id="rId23"/>
  </p:custDataLst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29" autoAdjust="0"/>
  </p:normalViewPr>
  <p:slideViewPr>
    <p:cSldViewPr showGuides="1">
      <p:cViewPr varScale="1">
        <p:scale>
          <a:sx n="85" d="100"/>
          <a:sy n="85" d="100"/>
        </p:scale>
        <p:origin x="90" y="21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E5537FE1-9AC0-4E7B-8240-1A43C23ADFFC}" type="datetime1">
              <a:rPr lang="pl-PL" smtClean="0"/>
              <a:pPr algn="r" rtl="0"/>
              <a:t>2019-06-09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pl-PL" smtClean="0"/>
              <a:pPr algn="r" rtl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D8918F0C-E00F-4A8E-8134-6E7E70E85DF2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 smtClean="0"/>
              <a:t>Kliknij, aby edytować style wzorca tekstu</a:t>
            </a:r>
          </a:p>
          <a:p>
            <a:pPr lvl="1" rtl="0"/>
            <a:r>
              <a:rPr lang="pl-PL" dirty="0" smtClean="0"/>
              <a:t>Drugi poziom</a:t>
            </a:r>
          </a:p>
          <a:p>
            <a:pPr lvl="2" rtl="0"/>
            <a:r>
              <a:rPr lang="pl-PL" dirty="0" smtClean="0"/>
              <a:t>Trzeci poziom</a:t>
            </a:r>
          </a:p>
          <a:p>
            <a:pPr lvl="3" rtl="0"/>
            <a:r>
              <a:rPr lang="pl-PL" dirty="0" smtClean="0"/>
              <a:t>Czwarty poziom</a:t>
            </a:r>
          </a:p>
          <a:p>
            <a:pPr lvl="4" rtl="0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F93199CD-3E1B-4AE6-990F-76F925F5EA9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C25D39C-A725-47F3-929B-837E77585050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8E4306D-F956-4638-A175-53681C07CAF7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D633E3A-2A64-4F11-B7C1-BC46A62F886C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pl-PL" dirty="0" smtClean="0"/>
              <a:t>​</a:t>
            </a:r>
            <a:fld id="{F954CE60-097C-4177-B166-3AF23E53212D}" type="datetime1">
              <a:rPr lang="pl-PL" smtClean="0"/>
              <a:pPr/>
              <a:t>2019-06-09</a:t>
            </a:fld>
            <a:r>
              <a:rPr lang="pl-PL" dirty="0" smtClean="0"/>
              <a:t>​</a:t>
            </a:r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844DE86-FBAA-483E-BC6C-F76A6A3BCCC6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B817BC-5964-49C1-9EBA-CEACFF41E2FF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7CED80F-7695-460B-B4CF-B1E146469F51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raz — symbol zastępczy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9C3C562-E774-41B2-ABB1-4021AD5F1031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36D2E9F-0F82-49B6-A2C8-EE0BA7F08992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94C0DF-E7CA-4BAB-BFE2-F485C5AA0C64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dirty="0" smtClean="0"/>
              <a:t>Kliknij, aby edytować style wzorca tekstu</a:t>
            </a:r>
          </a:p>
          <a:p>
            <a:pPr lvl="1" rtl="0"/>
            <a:r>
              <a:rPr lang="pl-PL" dirty="0" smtClean="0"/>
              <a:t>Drugi poziom</a:t>
            </a:r>
          </a:p>
          <a:p>
            <a:pPr lvl="2" rtl="0"/>
            <a:r>
              <a:rPr lang="pl-PL" dirty="0" smtClean="0"/>
              <a:t>Trzeci poziom</a:t>
            </a:r>
          </a:p>
          <a:p>
            <a:pPr lvl="3" rtl="0"/>
            <a:r>
              <a:rPr lang="pl-PL" dirty="0" smtClean="0"/>
              <a:t>Czwarty poziom</a:t>
            </a:r>
          </a:p>
          <a:p>
            <a:pPr lvl="4" rtl="0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16C4-17E1-407D-A73E-F145D94BC54C}" type="datetime1">
              <a:rPr lang="pl-PL" smtClean="0"/>
              <a:pPr/>
              <a:t>2019-06-09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333570" y="14217"/>
            <a:ext cx="11449272" cy="2895600"/>
          </a:xfrm>
        </p:spPr>
        <p:txBody>
          <a:bodyPr rtlCol="0"/>
          <a:lstStyle/>
          <a:p>
            <a:pPr algn="ctr" rtl="0"/>
            <a:r>
              <a:rPr lang="pl-PL" dirty="0" smtClean="0"/>
              <a:t>Szkoła Otwarta i Tolerancyjna</a:t>
            </a:r>
            <a:br>
              <a:rPr lang="pl-PL" dirty="0" smtClean="0"/>
            </a:br>
            <a:r>
              <a:rPr lang="pl-PL" sz="4800" dirty="0" smtClean="0"/>
              <a:t>finał II sezonu</a:t>
            </a:r>
            <a:endParaRPr lang="pl-PL" sz="4800" dirty="0"/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943406" y="3090852"/>
            <a:ext cx="8229600" cy="1219200"/>
          </a:xfrm>
        </p:spPr>
        <p:txBody>
          <a:bodyPr rtlCol="0"/>
          <a:lstStyle/>
          <a:p>
            <a:pPr algn="ctr" rtl="0"/>
            <a:r>
              <a:rPr lang="pl-PL" dirty="0" smtClean="0"/>
              <a:t>10 czerwca 2019 - </a:t>
            </a:r>
            <a:r>
              <a:rPr lang="pl-PL" dirty="0" err="1" smtClean="0"/>
              <a:t>bydgoszcz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622" y="4582720"/>
            <a:ext cx="2776583" cy="198649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185" y="4555797"/>
            <a:ext cx="1089174" cy="108917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46" y="4555797"/>
            <a:ext cx="1330984" cy="108917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163" y="5798388"/>
            <a:ext cx="3382316" cy="742691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606" y="5801013"/>
            <a:ext cx="2459266" cy="740066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425" y="5805702"/>
            <a:ext cx="1576353" cy="75209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35" y="4555797"/>
            <a:ext cx="1540543" cy="1089174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883" y="4555797"/>
            <a:ext cx="2444739" cy="1064181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17" y="4555797"/>
            <a:ext cx="1973780" cy="1089174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6216" y="5805281"/>
            <a:ext cx="1130824" cy="75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1804" y="381000"/>
            <a:ext cx="11017223" cy="1371600"/>
          </a:xfrm>
        </p:spPr>
        <p:txBody>
          <a:bodyPr rtlCol="0" anchor="t">
            <a:normAutofit/>
          </a:bodyPr>
          <a:lstStyle/>
          <a:p>
            <a:pPr algn="ctr"/>
            <a:r>
              <a:rPr lang="pl-PL" sz="4400" dirty="0"/>
              <a:t>To, co najważniejsze 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dirty="0" smtClean="0"/>
              <a:t>konkurs </a:t>
            </a:r>
            <a:r>
              <a:rPr lang="pl-PL" dirty="0"/>
              <a:t>fotograficzny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ctr" rtl="0"/>
            <a:r>
              <a:rPr lang="pl-PL" dirty="0" smtClean="0"/>
              <a:t>SZKOŁY PODSTAWOWE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10000"/>
          </a:bodyPr>
          <a:lstStyle/>
          <a:p>
            <a:r>
              <a:rPr lang="pl-PL" sz="2200" dirty="0" smtClean="0"/>
              <a:t>Wyróżnienia:</a:t>
            </a:r>
          </a:p>
          <a:p>
            <a:r>
              <a:rPr lang="pl-PL" sz="2200" dirty="0" smtClean="0"/>
              <a:t>Anna Zielińska ZS 8</a:t>
            </a:r>
          </a:p>
          <a:p>
            <a:r>
              <a:rPr lang="pl-PL" sz="2200" dirty="0" smtClean="0"/>
              <a:t>Jerzy Jaworski SP </a:t>
            </a:r>
            <a:r>
              <a:rPr lang="pl-PL" sz="2200" dirty="0"/>
              <a:t>13 </a:t>
            </a:r>
            <a:endParaRPr lang="pl-PL" sz="2200" dirty="0" smtClean="0"/>
          </a:p>
          <a:p>
            <a:r>
              <a:rPr lang="pl-PL" sz="2200" dirty="0" smtClean="0"/>
              <a:t>Maja Gackowska ZS8 </a:t>
            </a:r>
          </a:p>
          <a:p>
            <a:r>
              <a:rPr lang="pl-PL" b="1" dirty="0" smtClean="0"/>
              <a:t>3 miejsce - Julia Radulska SP 13</a:t>
            </a:r>
            <a:endParaRPr lang="pl-PL" b="1" dirty="0"/>
          </a:p>
          <a:p>
            <a:r>
              <a:rPr lang="pl-PL" b="1" dirty="0" smtClean="0"/>
              <a:t>2 miejsce - Maja </a:t>
            </a:r>
            <a:r>
              <a:rPr lang="pl-PL" b="1" dirty="0" err="1"/>
              <a:t>Włodara</a:t>
            </a:r>
            <a:r>
              <a:rPr lang="pl-PL" b="1" dirty="0"/>
              <a:t> </a:t>
            </a:r>
            <a:r>
              <a:rPr lang="pl-PL" b="1" dirty="0" smtClean="0"/>
              <a:t>SP 32</a:t>
            </a:r>
            <a:endParaRPr lang="pl-PL" b="1" dirty="0"/>
          </a:p>
          <a:p>
            <a:r>
              <a:rPr lang="pl-PL" b="1" dirty="0" smtClean="0"/>
              <a:t>1 miejsce - Tomasz Wakuła SP 17</a:t>
            </a:r>
            <a:endParaRPr lang="pl-PL" b="1" dirty="0"/>
          </a:p>
          <a:p>
            <a:pPr rtl="0"/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algn="ctr" rtl="0"/>
            <a:r>
              <a:rPr lang="pl-PL" dirty="0" smtClean="0"/>
              <a:t>SZKOŁY ŚREDNIE</a:t>
            </a:r>
            <a:endParaRPr lang="pl-PL" dirty="0"/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49860" y="2743201"/>
            <a:ext cx="4741095" cy="3276600"/>
          </a:xfrm>
        </p:spPr>
        <p:txBody>
          <a:bodyPr rtlCol="0">
            <a:normAutofit/>
          </a:bodyPr>
          <a:lstStyle/>
          <a:p>
            <a:r>
              <a:rPr lang="pl-PL" sz="2000" dirty="0" smtClean="0"/>
              <a:t>Wyróżnienia:</a:t>
            </a:r>
          </a:p>
          <a:p>
            <a:r>
              <a:rPr lang="pl-PL" sz="2000" dirty="0" smtClean="0"/>
              <a:t>Katarzyna </a:t>
            </a:r>
            <a:r>
              <a:rPr lang="pl-PL" sz="2000" dirty="0" err="1" smtClean="0"/>
              <a:t>Suchowiecka</a:t>
            </a:r>
            <a:r>
              <a:rPr lang="pl-PL" sz="2000" dirty="0" smtClean="0"/>
              <a:t> ZSH </a:t>
            </a:r>
          </a:p>
          <a:p>
            <a:r>
              <a:rPr lang="pl-PL" sz="2000" dirty="0" smtClean="0"/>
              <a:t>Julia Borkowska ZSH</a:t>
            </a:r>
            <a:endParaRPr lang="pl-PL" sz="2000" dirty="0"/>
          </a:p>
          <a:p>
            <a:r>
              <a:rPr lang="pl-PL" sz="2200" b="1" dirty="0" smtClean="0"/>
              <a:t>1 miejsce: Sandra </a:t>
            </a:r>
            <a:r>
              <a:rPr lang="pl-PL" sz="2200" b="1" dirty="0"/>
              <a:t>Wróblewska </a:t>
            </a:r>
            <a:r>
              <a:rPr lang="pl-PL" sz="2200" b="1" dirty="0" err="1" smtClean="0"/>
              <a:t>ZSCh</a:t>
            </a:r>
            <a:endParaRPr lang="pl-PL" sz="2200" b="1" dirty="0" smtClean="0"/>
          </a:p>
          <a:p>
            <a:endParaRPr lang="pl-PL" sz="2200" b="1" dirty="0"/>
          </a:p>
          <a:p>
            <a:r>
              <a:rPr lang="pl-PL" sz="2000" dirty="0" smtClean="0"/>
              <a:t>Zgłoszeń: 60</a:t>
            </a:r>
            <a:endParaRPr lang="pl-PL" sz="2000" dirty="0"/>
          </a:p>
          <a:p>
            <a:pPr rt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814250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>
            <a:noAutofit/>
          </a:bodyPr>
          <a:lstStyle/>
          <a:p>
            <a:pPr algn="ctr" rtl="0"/>
            <a:r>
              <a:rPr lang="pl-PL" sz="4400" dirty="0" smtClean="0"/>
              <a:t>Mapa Tolerancji 4 – Symbole Wolności</a:t>
            </a:r>
            <a:br>
              <a:rPr lang="pl-PL" sz="4400" dirty="0" smtClean="0"/>
            </a:br>
            <a:r>
              <a:rPr lang="pl-PL" dirty="0" smtClean="0"/>
              <a:t>konkurs plastyczny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4548337"/>
          </a:xfrm>
        </p:spPr>
        <p:txBody>
          <a:bodyPr rtlCol="0">
            <a:normAutofit lnSpcReduction="10000"/>
          </a:bodyPr>
          <a:lstStyle/>
          <a:p>
            <a:r>
              <a:rPr lang="pl-PL" sz="2000" dirty="0" smtClean="0"/>
              <a:t>Wyróżnienia:</a:t>
            </a:r>
          </a:p>
          <a:p>
            <a:r>
              <a:rPr lang="pl-PL" sz="2000" dirty="0" smtClean="0"/>
              <a:t>Michalina Wilma SP38</a:t>
            </a:r>
          </a:p>
          <a:p>
            <a:r>
              <a:rPr lang="pl-PL" sz="2000" dirty="0" smtClean="0"/>
              <a:t>Natalia Barciszewska SP27</a:t>
            </a:r>
          </a:p>
          <a:p>
            <a:r>
              <a:rPr lang="pl-PL" sz="2000" dirty="0" smtClean="0"/>
              <a:t>Mateusz Gabrychowicz G39 </a:t>
            </a:r>
          </a:p>
          <a:p>
            <a:r>
              <a:rPr lang="pl-PL" sz="2000" dirty="0" smtClean="0"/>
              <a:t>Aleksandra </a:t>
            </a:r>
            <a:r>
              <a:rPr lang="pl-PL" sz="2000" dirty="0"/>
              <a:t>Ćwik </a:t>
            </a:r>
            <a:r>
              <a:rPr lang="pl-PL" sz="2000" dirty="0" smtClean="0"/>
              <a:t>ZS1</a:t>
            </a:r>
            <a:r>
              <a:rPr lang="pl-PL" sz="2000" dirty="0"/>
              <a:t>.</a:t>
            </a:r>
          </a:p>
          <a:p>
            <a:r>
              <a:rPr lang="pl-PL" b="1" dirty="0" smtClean="0"/>
              <a:t>3 miejsce - Antoni </a:t>
            </a:r>
            <a:r>
              <a:rPr lang="pl-PL" b="1" dirty="0" err="1"/>
              <a:t>Kwasiński</a:t>
            </a:r>
            <a:r>
              <a:rPr lang="pl-PL" b="1" dirty="0"/>
              <a:t> </a:t>
            </a:r>
            <a:r>
              <a:rPr lang="pl-PL" b="1" dirty="0" smtClean="0"/>
              <a:t> SP13 (Mur berliński)</a:t>
            </a:r>
            <a:endParaRPr lang="pl-PL" b="1" dirty="0"/>
          </a:p>
          <a:p>
            <a:r>
              <a:rPr lang="pl-PL" b="1" dirty="0" smtClean="0"/>
              <a:t>2 miejsce - Anna </a:t>
            </a:r>
            <a:r>
              <a:rPr lang="pl-PL" b="1" dirty="0" err="1" smtClean="0"/>
              <a:t>Muślewska</a:t>
            </a:r>
            <a:r>
              <a:rPr lang="pl-PL" b="1" dirty="0" smtClean="0"/>
              <a:t> G49 (Statua Wolności)</a:t>
            </a:r>
            <a:endParaRPr lang="pl-PL" b="1" dirty="0"/>
          </a:p>
          <a:p>
            <a:r>
              <a:rPr lang="pl-PL" b="1" dirty="0" smtClean="0"/>
              <a:t>1 miejsce - Filip </a:t>
            </a:r>
            <a:r>
              <a:rPr lang="pl-PL" b="1" dirty="0"/>
              <a:t>i Fabian Łaszcz </a:t>
            </a:r>
            <a:r>
              <a:rPr lang="pl-PL" b="1" dirty="0" smtClean="0"/>
              <a:t>SP40 (Solidarność)</a:t>
            </a:r>
          </a:p>
          <a:p>
            <a:r>
              <a:rPr lang="pl-PL" sz="2000" dirty="0" smtClean="0"/>
              <a:t>Zgłoszeń: 24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25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25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25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25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25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>
            <a:noAutofit/>
          </a:bodyPr>
          <a:lstStyle/>
          <a:p>
            <a:pPr algn="ctr" rtl="0"/>
            <a:r>
              <a:rPr lang="pl-PL" sz="4400" dirty="0" smtClean="0"/>
              <a:t>@Festiwal@</a:t>
            </a:r>
            <a:br>
              <a:rPr lang="pl-PL" sz="4400" dirty="0" smtClean="0"/>
            </a:br>
            <a:r>
              <a:rPr lang="pl-PL" dirty="0" smtClean="0"/>
              <a:t>konkurs muzyczny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r>
              <a:rPr lang="pl-PL" dirty="0" smtClean="0"/>
              <a:t>Wyróżnienia:</a:t>
            </a:r>
          </a:p>
          <a:p>
            <a:r>
              <a:rPr lang="pl-PL" dirty="0" smtClean="0"/>
              <a:t>Szkoła Podstawowa nr 13 (ZS 29)</a:t>
            </a:r>
          </a:p>
          <a:p>
            <a:r>
              <a:rPr lang="pl-PL" dirty="0" smtClean="0"/>
              <a:t>Szkoła Podstawowa nr 38</a:t>
            </a:r>
            <a:endParaRPr lang="pl-PL" dirty="0"/>
          </a:p>
          <a:p>
            <a:r>
              <a:rPr lang="pl-PL" sz="2800" b="1" dirty="0" smtClean="0"/>
              <a:t>Grand Prix: </a:t>
            </a:r>
            <a:r>
              <a:rPr lang="sv-SE" sz="2800" b="1" dirty="0" smtClean="0"/>
              <a:t>Joann</a:t>
            </a:r>
            <a:r>
              <a:rPr lang="pl-PL" sz="2800" b="1" dirty="0" smtClean="0"/>
              <a:t>a</a:t>
            </a:r>
            <a:r>
              <a:rPr lang="sv-SE" sz="2800" b="1" dirty="0" smtClean="0"/>
              <a:t> </a:t>
            </a:r>
            <a:r>
              <a:rPr lang="sv-SE" sz="2800" b="1" dirty="0"/>
              <a:t>Derleta, </a:t>
            </a:r>
            <a:r>
              <a:rPr lang="sv-SE" sz="2800" b="1" dirty="0" smtClean="0"/>
              <a:t>Juli</a:t>
            </a:r>
            <a:r>
              <a:rPr lang="pl-PL" sz="2800" b="1" dirty="0" smtClean="0"/>
              <a:t>a</a:t>
            </a:r>
            <a:r>
              <a:rPr lang="sv-SE" sz="2800" b="1" dirty="0" smtClean="0"/>
              <a:t> </a:t>
            </a:r>
            <a:r>
              <a:rPr lang="sv-SE" sz="2800" b="1" dirty="0"/>
              <a:t>Shovhan, </a:t>
            </a:r>
            <a:r>
              <a:rPr lang="sv-SE" sz="2800" b="1" dirty="0" smtClean="0"/>
              <a:t>Julian Prus</a:t>
            </a:r>
            <a:r>
              <a:rPr lang="pl-PL" sz="2800" b="1" dirty="0" smtClean="0"/>
              <a:t>,</a:t>
            </a:r>
            <a:r>
              <a:rPr lang="sv-SE" sz="2800" b="1" dirty="0" smtClean="0"/>
              <a:t>Mateusz Tomczuk</a:t>
            </a:r>
            <a:r>
              <a:rPr lang="pl-PL" sz="2800" b="1" dirty="0" smtClean="0"/>
              <a:t> – ZSO V (Tolerancja)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255575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>
            <a:noAutofit/>
          </a:bodyPr>
          <a:lstStyle/>
          <a:p>
            <a:pPr algn="ctr" rtl="0"/>
            <a:r>
              <a:rPr lang="pl-PL" sz="4400" dirty="0" smtClean="0"/>
              <a:t>Open </a:t>
            </a:r>
            <a:r>
              <a:rPr lang="pl-PL" sz="4400" dirty="0" err="1" smtClean="0"/>
              <a:t>Your</a:t>
            </a:r>
            <a:r>
              <a:rPr lang="pl-PL" sz="4400" dirty="0" smtClean="0"/>
              <a:t> </a:t>
            </a:r>
            <a:r>
              <a:rPr lang="pl-PL" sz="4400" dirty="0" err="1" smtClean="0"/>
              <a:t>Mind</a:t>
            </a:r>
            <a:r>
              <a:rPr lang="pl-PL" sz="4400" dirty="0" smtClean="0"/>
              <a:t> II</a:t>
            </a:r>
            <a:br>
              <a:rPr lang="pl-PL" sz="4400" dirty="0" smtClean="0"/>
            </a:br>
            <a:r>
              <a:rPr lang="pl-PL" dirty="0" smtClean="0"/>
              <a:t>gra miejska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endParaRPr lang="pl-PL" sz="2800" b="1" dirty="0" smtClean="0"/>
          </a:p>
          <a:p>
            <a:endParaRPr lang="pl-PL" sz="2800" b="1" dirty="0"/>
          </a:p>
          <a:p>
            <a:r>
              <a:rPr lang="pl-PL" sz="2800" b="1" dirty="0" smtClean="0"/>
              <a:t>1 miejsce:</a:t>
            </a:r>
          </a:p>
          <a:p>
            <a:r>
              <a:rPr lang="sv-SE" sz="2800" b="1" dirty="0" smtClean="0"/>
              <a:t>Kamil</a:t>
            </a:r>
            <a:r>
              <a:rPr lang="pl-PL" sz="2800" b="1" dirty="0" smtClean="0"/>
              <a:t>a</a:t>
            </a:r>
            <a:r>
              <a:rPr lang="sv-SE" sz="2800" b="1" dirty="0" smtClean="0"/>
              <a:t> </a:t>
            </a:r>
            <a:r>
              <a:rPr lang="sv-SE" sz="2800" b="1" dirty="0"/>
              <a:t>Frieske, </a:t>
            </a:r>
            <a:r>
              <a:rPr lang="sv-SE" sz="2800" b="1" dirty="0" smtClean="0"/>
              <a:t>Mari</a:t>
            </a:r>
            <a:r>
              <a:rPr lang="pl-PL" sz="2800" b="1" dirty="0" smtClean="0"/>
              <a:t>a</a:t>
            </a:r>
            <a:r>
              <a:rPr lang="sv-SE" sz="2800" b="1" dirty="0" smtClean="0"/>
              <a:t> Sławińsk</a:t>
            </a:r>
            <a:r>
              <a:rPr lang="pl-PL" sz="2800" b="1" dirty="0" smtClean="0"/>
              <a:t>a</a:t>
            </a:r>
            <a:r>
              <a:rPr lang="sv-SE" sz="2800" b="1" dirty="0" smtClean="0"/>
              <a:t>, Agat</a:t>
            </a:r>
            <a:r>
              <a:rPr lang="pl-PL" sz="2800" b="1" dirty="0" smtClean="0"/>
              <a:t>a</a:t>
            </a:r>
            <a:r>
              <a:rPr lang="sv-SE" sz="2800" b="1" dirty="0" smtClean="0"/>
              <a:t> Rojkowsk</a:t>
            </a:r>
            <a:r>
              <a:rPr lang="pl-PL" sz="2800" b="1" dirty="0" smtClean="0"/>
              <a:t>a</a:t>
            </a:r>
            <a:r>
              <a:rPr lang="sv-SE" sz="2800" b="1" dirty="0" smtClean="0"/>
              <a:t>, Oliwi</a:t>
            </a:r>
            <a:r>
              <a:rPr lang="pl-PL" sz="2800" b="1" dirty="0" smtClean="0"/>
              <a:t>a</a:t>
            </a:r>
            <a:r>
              <a:rPr lang="sv-SE" sz="2800" b="1" dirty="0" smtClean="0"/>
              <a:t> Wiśnick</a:t>
            </a:r>
            <a:r>
              <a:rPr lang="pl-PL" sz="2800" b="1" dirty="0" smtClean="0"/>
              <a:t>a, </a:t>
            </a:r>
            <a:r>
              <a:rPr lang="sv-SE" sz="2800" b="1" dirty="0" smtClean="0"/>
              <a:t>Liwi</a:t>
            </a:r>
            <a:r>
              <a:rPr lang="pl-PL" sz="2800" b="1" dirty="0" smtClean="0"/>
              <a:t>a</a:t>
            </a:r>
            <a:r>
              <a:rPr lang="sv-SE" sz="2800" b="1" dirty="0" smtClean="0"/>
              <a:t> Leszczyńsk</a:t>
            </a:r>
            <a:r>
              <a:rPr lang="pl-PL" sz="2800" b="1" dirty="0" smtClean="0"/>
              <a:t>a - ZSO V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46864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1804" y="381000"/>
            <a:ext cx="11017223" cy="1371600"/>
          </a:xfrm>
        </p:spPr>
        <p:txBody>
          <a:bodyPr rtlCol="0" anchor="t">
            <a:normAutofit/>
          </a:bodyPr>
          <a:lstStyle/>
          <a:p>
            <a:pPr algn="ctr"/>
            <a:r>
              <a:rPr lang="pl-PL" sz="4400" dirty="0" smtClean="0"/>
              <a:t>Festiwal Kultur II</a:t>
            </a:r>
            <a:br>
              <a:rPr lang="pl-PL" sz="4400" dirty="0" smtClean="0"/>
            </a:br>
            <a:r>
              <a:rPr lang="pl-PL" dirty="0" smtClean="0"/>
              <a:t>konkurs – najciekawsze stoisko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ctr" rtl="0"/>
            <a:r>
              <a:rPr lang="pl-PL" dirty="0" smtClean="0"/>
              <a:t>NAGRODA PUBLICZNOŚCI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r>
              <a:rPr lang="pl-PL" b="1" dirty="0" smtClean="0"/>
              <a:t>ZS 9 - kultura afrykańska</a:t>
            </a:r>
          </a:p>
          <a:p>
            <a:r>
              <a:rPr lang="pl-PL" b="1" dirty="0" smtClean="0"/>
              <a:t>ZS Mech. 2 - kultura japońska</a:t>
            </a:r>
          </a:p>
          <a:p>
            <a:r>
              <a:rPr lang="pl-PL" b="1" dirty="0" smtClean="0"/>
              <a:t>ZS Bud. - kultura węgierska</a:t>
            </a:r>
          </a:p>
          <a:p>
            <a:r>
              <a:rPr lang="pl-PL" b="1" dirty="0" smtClean="0"/>
              <a:t>ZS 8 -kultura hinduska</a:t>
            </a:r>
          </a:p>
          <a:p>
            <a:r>
              <a:rPr lang="pl-PL" b="1" dirty="0" smtClean="0"/>
              <a:t>ZS Med. - kultura rosyjska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algn="ctr" rtl="0"/>
            <a:r>
              <a:rPr lang="pl-PL" dirty="0" smtClean="0"/>
              <a:t>GRAND PRIX</a:t>
            </a:r>
            <a:endParaRPr lang="pl-PL" dirty="0"/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49860" y="2743201"/>
            <a:ext cx="4885112" cy="3276600"/>
          </a:xfrm>
        </p:spPr>
        <p:txBody>
          <a:bodyPr rtlCol="0">
            <a:normAutofit/>
          </a:bodyPr>
          <a:lstStyle/>
          <a:p>
            <a:pPr algn="ctr"/>
            <a:r>
              <a:rPr lang="pl-PL" sz="3200" b="1" dirty="0" smtClean="0"/>
              <a:t>Szkoła Podstawowa 32 </a:t>
            </a:r>
          </a:p>
          <a:p>
            <a:pPr algn="ctr"/>
            <a:r>
              <a:rPr lang="pl-PL" dirty="0" smtClean="0"/>
              <a:t>kultura koreańska</a:t>
            </a:r>
            <a:endParaRPr lang="pl-PL" dirty="0"/>
          </a:p>
          <a:p>
            <a:pPr rtl="0"/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361" y="3962938"/>
            <a:ext cx="3200109" cy="213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1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01924" y="188640"/>
            <a:ext cx="8692399" cy="792088"/>
          </a:xfrm>
        </p:spPr>
        <p:txBody>
          <a:bodyPr rtlCol="0"/>
          <a:lstStyle/>
          <a:p>
            <a:pPr algn="ctr" rtl="0"/>
            <a:r>
              <a:rPr lang="pl-PL" dirty="0" smtClean="0"/>
              <a:t>Uczniowie - Aktywność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65213" y="1124744"/>
            <a:ext cx="8687333" cy="5400600"/>
          </a:xfrm>
        </p:spPr>
        <p:txBody>
          <a:bodyPr rtlCol="0">
            <a:normAutofit fontScale="55000" lnSpcReduction="20000"/>
          </a:bodyPr>
          <a:lstStyle/>
          <a:p>
            <a:endParaRPr lang="pl-PL" sz="2800" dirty="0" smtClean="0"/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Dominika </a:t>
            </a:r>
            <a:r>
              <a:rPr lang="pl-PL" sz="3600" dirty="0">
                <a:solidFill>
                  <a:srgbClr val="FFFF00"/>
                </a:solidFill>
              </a:rPr>
              <a:t>Smoczyńska </a:t>
            </a:r>
            <a:r>
              <a:rPr lang="pl-PL" sz="3600" dirty="0" smtClean="0">
                <a:solidFill>
                  <a:srgbClr val="FFFF00"/>
                </a:solidFill>
              </a:rPr>
              <a:t>		II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Marta </a:t>
            </a:r>
            <a:r>
              <a:rPr lang="pl-PL" sz="3600" dirty="0">
                <a:solidFill>
                  <a:srgbClr val="FFFF00"/>
                </a:solidFill>
              </a:rPr>
              <a:t>Janowska </a:t>
            </a:r>
            <a:r>
              <a:rPr lang="pl-PL" sz="3600" dirty="0" smtClean="0">
                <a:solidFill>
                  <a:srgbClr val="FFFF00"/>
                </a:solidFill>
              </a:rPr>
              <a:t>			I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Alicja </a:t>
            </a:r>
            <a:r>
              <a:rPr lang="pl-PL" sz="3600" dirty="0">
                <a:solidFill>
                  <a:srgbClr val="FFFF00"/>
                </a:solidFill>
              </a:rPr>
              <a:t>Ziętara </a:t>
            </a:r>
            <a:r>
              <a:rPr lang="pl-PL" sz="3600" dirty="0" smtClean="0">
                <a:solidFill>
                  <a:srgbClr val="FFFF00"/>
                </a:solidFill>
              </a:rPr>
              <a:t>			I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Aleksandra </a:t>
            </a:r>
            <a:r>
              <a:rPr lang="pl-PL" sz="3600" dirty="0" err="1">
                <a:solidFill>
                  <a:srgbClr val="FFFF00"/>
                </a:solidFill>
              </a:rPr>
              <a:t>Domian</a:t>
            </a:r>
            <a:r>
              <a:rPr lang="pl-PL" sz="3600" dirty="0">
                <a:solidFill>
                  <a:srgbClr val="FFFF00"/>
                </a:solidFill>
              </a:rPr>
              <a:t> </a:t>
            </a:r>
            <a:r>
              <a:rPr lang="pl-PL" sz="3600" dirty="0" smtClean="0">
                <a:solidFill>
                  <a:srgbClr val="FFFF00"/>
                </a:solidFill>
              </a:rPr>
              <a:t>		VI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Inga </a:t>
            </a:r>
            <a:r>
              <a:rPr lang="pl-PL" sz="3600" dirty="0">
                <a:solidFill>
                  <a:srgbClr val="FFFF00"/>
                </a:solidFill>
              </a:rPr>
              <a:t>Skowron </a:t>
            </a:r>
            <a:r>
              <a:rPr lang="pl-PL" sz="3600" dirty="0" smtClean="0">
                <a:solidFill>
                  <a:srgbClr val="FFFF00"/>
                </a:solidFill>
              </a:rPr>
              <a:t>			IV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Dominika </a:t>
            </a:r>
            <a:r>
              <a:rPr lang="pl-PL" sz="3600" dirty="0">
                <a:solidFill>
                  <a:srgbClr val="FFFF00"/>
                </a:solidFill>
              </a:rPr>
              <a:t>Mazurkiewicz </a:t>
            </a:r>
            <a:r>
              <a:rPr lang="pl-PL" sz="3600" dirty="0" smtClean="0">
                <a:solidFill>
                  <a:srgbClr val="FFFF00"/>
                </a:solidFill>
              </a:rPr>
              <a:t>		IX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Kamila </a:t>
            </a:r>
            <a:r>
              <a:rPr lang="pl-PL" sz="3600" dirty="0">
                <a:solidFill>
                  <a:srgbClr val="FFFF00"/>
                </a:solidFill>
              </a:rPr>
              <a:t>Langowska </a:t>
            </a:r>
            <a:r>
              <a:rPr lang="pl-PL" sz="3600" dirty="0" smtClean="0">
                <a:solidFill>
                  <a:srgbClr val="FFFF00"/>
                </a:solidFill>
              </a:rPr>
              <a:t>		IX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Ania </a:t>
            </a:r>
            <a:r>
              <a:rPr lang="pl-PL" sz="3600" dirty="0">
                <a:solidFill>
                  <a:srgbClr val="FFFF00"/>
                </a:solidFill>
              </a:rPr>
              <a:t>Walkiewicz </a:t>
            </a:r>
            <a:r>
              <a:rPr lang="pl-PL" sz="3600" dirty="0" smtClean="0">
                <a:solidFill>
                  <a:srgbClr val="FFFF00"/>
                </a:solidFill>
              </a:rPr>
              <a:t>			SP 61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Adrianna </a:t>
            </a:r>
            <a:r>
              <a:rPr lang="pl-PL" sz="3600" dirty="0" err="1">
                <a:solidFill>
                  <a:srgbClr val="FFFF00"/>
                </a:solidFill>
              </a:rPr>
              <a:t>Sanger</a:t>
            </a:r>
            <a:r>
              <a:rPr lang="pl-PL" sz="3600" dirty="0">
                <a:solidFill>
                  <a:srgbClr val="FFFF00"/>
                </a:solidFill>
              </a:rPr>
              <a:t> </a:t>
            </a:r>
            <a:r>
              <a:rPr lang="pl-PL" sz="3600" dirty="0" smtClean="0">
                <a:solidFill>
                  <a:srgbClr val="FFFF00"/>
                </a:solidFill>
              </a:rPr>
              <a:t>			IV LO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Szymon </a:t>
            </a:r>
            <a:r>
              <a:rPr lang="pl-PL" sz="3600" dirty="0">
                <a:solidFill>
                  <a:srgbClr val="FFFF00"/>
                </a:solidFill>
              </a:rPr>
              <a:t>Baumgart </a:t>
            </a:r>
            <a:r>
              <a:rPr lang="pl-PL" sz="3600" dirty="0" smtClean="0">
                <a:solidFill>
                  <a:srgbClr val="FFFF00"/>
                </a:solidFill>
              </a:rPr>
              <a:t>		ZSE-A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Maks </a:t>
            </a:r>
            <a:r>
              <a:rPr lang="pl-PL" sz="3600" dirty="0">
                <a:solidFill>
                  <a:srgbClr val="FFFF00"/>
                </a:solidFill>
              </a:rPr>
              <a:t>Baumgart </a:t>
            </a:r>
            <a:r>
              <a:rPr lang="pl-PL" sz="3600" dirty="0" smtClean="0">
                <a:solidFill>
                  <a:srgbClr val="FFFF00"/>
                </a:solidFill>
              </a:rPr>
              <a:t>			I </a:t>
            </a:r>
            <a:r>
              <a:rPr lang="pl-PL" sz="3600" dirty="0">
                <a:solidFill>
                  <a:srgbClr val="FFFF00"/>
                </a:solidFill>
              </a:rPr>
              <a:t>LO </a:t>
            </a:r>
            <a:endParaRPr lang="pl-PL" sz="3600" dirty="0" smtClean="0">
              <a:solidFill>
                <a:srgbClr val="FFFF00"/>
              </a:solidFill>
            </a:endParaRP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Amelia </a:t>
            </a:r>
            <a:r>
              <a:rPr lang="pl-PL" sz="3600" dirty="0">
                <a:solidFill>
                  <a:srgbClr val="FFFF00"/>
                </a:solidFill>
              </a:rPr>
              <a:t>Sienkiewicz </a:t>
            </a:r>
            <a:r>
              <a:rPr lang="pl-PL" sz="3600" dirty="0" smtClean="0">
                <a:solidFill>
                  <a:srgbClr val="FFFF00"/>
                </a:solidFill>
              </a:rPr>
              <a:t>		SP 61</a:t>
            </a:r>
            <a:endParaRPr lang="pl-PL" sz="3600" dirty="0">
              <a:solidFill>
                <a:srgbClr val="FFFF00"/>
              </a:solidFill>
            </a:endParaRPr>
          </a:p>
          <a:p>
            <a:pPr rt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01924" y="188640"/>
            <a:ext cx="8692399" cy="792088"/>
          </a:xfrm>
        </p:spPr>
        <p:txBody>
          <a:bodyPr rtlCol="0"/>
          <a:lstStyle/>
          <a:p>
            <a:pPr algn="ctr" rtl="0"/>
            <a:r>
              <a:rPr lang="pl-PL" dirty="0" smtClean="0"/>
              <a:t>Nauczyciele - Aktywność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65213" y="1124744"/>
            <a:ext cx="8687333" cy="5400600"/>
          </a:xfrm>
        </p:spPr>
        <p:txBody>
          <a:bodyPr rtlCol="0">
            <a:normAutofit fontScale="62500" lnSpcReduction="20000"/>
          </a:bodyPr>
          <a:lstStyle/>
          <a:p>
            <a:endParaRPr lang="pl-PL" sz="2800" dirty="0" smtClean="0"/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Joanna </a:t>
            </a:r>
            <a:r>
              <a:rPr lang="pl-PL" sz="3600" dirty="0" err="1" smtClean="0">
                <a:solidFill>
                  <a:srgbClr val="FFFF00"/>
                </a:solidFill>
              </a:rPr>
              <a:t>kotwicka</a:t>
            </a:r>
            <a:r>
              <a:rPr lang="pl-PL" sz="3600" dirty="0" smtClean="0">
                <a:solidFill>
                  <a:srgbClr val="FFFF00"/>
                </a:solidFill>
              </a:rPr>
              <a:t>			zs1 / </a:t>
            </a:r>
            <a:r>
              <a:rPr lang="pl-PL" sz="3600" dirty="0" err="1" smtClean="0">
                <a:solidFill>
                  <a:srgbClr val="FFFF00"/>
                </a:solidFill>
              </a:rPr>
              <a:t>moen</a:t>
            </a:r>
            <a:endParaRPr lang="pl-PL" sz="3600" dirty="0" smtClean="0">
              <a:solidFill>
                <a:srgbClr val="FFFF00"/>
              </a:solidFill>
            </a:endParaRP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Gracjan </a:t>
            </a:r>
            <a:r>
              <a:rPr lang="pl-PL" sz="3600" dirty="0" err="1" smtClean="0">
                <a:solidFill>
                  <a:srgbClr val="FFFF00"/>
                </a:solidFill>
              </a:rPr>
              <a:t>czapiewski</a:t>
            </a:r>
            <a:r>
              <a:rPr lang="pl-PL" sz="3600" dirty="0" smtClean="0">
                <a:solidFill>
                  <a:srgbClr val="FFFF00"/>
                </a:solidFill>
              </a:rPr>
              <a:t>			sp41</a:t>
            </a:r>
          </a:p>
          <a:p>
            <a:pPr>
              <a:lnSpc>
                <a:spcPct val="160000"/>
              </a:lnSpc>
            </a:pPr>
            <a:r>
              <a:rPr lang="pl-PL" sz="3600" dirty="0">
                <a:solidFill>
                  <a:srgbClr val="FFFF00"/>
                </a:solidFill>
              </a:rPr>
              <a:t>Karina Błędowska </a:t>
            </a:r>
            <a:r>
              <a:rPr lang="pl-PL" sz="3600" dirty="0" smtClean="0">
                <a:solidFill>
                  <a:srgbClr val="FFFF00"/>
                </a:solidFill>
              </a:rPr>
              <a:t>			ZS 8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Beata </a:t>
            </a:r>
            <a:r>
              <a:rPr lang="pl-PL" sz="3600" dirty="0">
                <a:solidFill>
                  <a:srgbClr val="FFFF00"/>
                </a:solidFill>
              </a:rPr>
              <a:t>Gołębiowska </a:t>
            </a:r>
            <a:r>
              <a:rPr lang="pl-PL" sz="3600" dirty="0" smtClean="0">
                <a:solidFill>
                  <a:srgbClr val="FFFF00"/>
                </a:solidFill>
              </a:rPr>
              <a:t>			ZSO 1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Agnieszka </a:t>
            </a:r>
            <a:r>
              <a:rPr lang="pl-PL" sz="3600" dirty="0">
                <a:solidFill>
                  <a:srgbClr val="FFFF00"/>
                </a:solidFill>
              </a:rPr>
              <a:t>Kołodziejska </a:t>
            </a:r>
            <a:r>
              <a:rPr lang="pl-PL" sz="3600" dirty="0" smtClean="0">
                <a:solidFill>
                  <a:srgbClr val="FFFF00"/>
                </a:solidFill>
              </a:rPr>
              <a:t>		SP 61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Renata </a:t>
            </a:r>
            <a:r>
              <a:rPr lang="pl-PL" sz="3600" dirty="0">
                <a:solidFill>
                  <a:srgbClr val="FFFF00"/>
                </a:solidFill>
              </a:rPr>
              <a:t>Kubińska </a:t>
            </a:r>
            <a:r>
              <a:rPr lang="pl-PL" sz="3600" dirty="0" smtClean="0">
                <a:solidFill>
                  <a:srgbClr val="FFFF00"/>
                </a:solidFill>
              </a:rPr>
              <a:t>			ZS 8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Izabela </a:t>
            </a:r>
            <a:r>
              <a:rPr lang="pl-PL" sz="3600" dirty="0" err="1">
                <a:solidFill>
                  <a:srgbClr val="FFFF00"/>
                </a:solidFill>
              </a:rPr>
              <a:t>Siegert</a:t>
            </a:r>
            <a:r>
              <a:rPr lang="pl-PL" sz="3600" dirty="0">
                <a:solidFill>
                  <a:srgbClr val="FFFF00"/>
                </a:solidFill>
              </a:rPr>
              <a:t> </a:t>
            </a:r>
            <a:r>
              <a:rPr lang="pl-PL" sz="3600" dirty="0" smtClean="0">
                <a:solidFill>
                  <a:srgbClr val="FFFF00"/>
                </a:solidFill>
              </a:rPr>
              <a:t>				SP 12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Anna </a:t>
            </a:r>
            <a:r>
              <a:rPr lang="pl-PL" sz="3600" dirty="0">
                <a:solidFill>
                  <a:srgbClr val="FFFF00"/>
                </a:solidFill>
              </a:rPr>
              <a:t>Stachowiak </a:t>
            </a:r>
            <a:r>
              <a:rPr lang="pl-PL" sz="3600" dirty="0" smtClean="0">
                <a:solidFill>
                  <a:srgbClr val="FFFF00"/>
                </a:solidFill>
              </a:rPr>
              <a:t>			ZSO 4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Iwona </a:t>
            </a:r>
            <a:r>
              <a:rPr lang="pl-PL" sz="3600" dirty="0">
                <a:solidFill>
                  <a:srgbClr val="FFFF00"/>
                </a:solidFill>
              </a:rPr>
              <a:t>Ulatowska – Raczyńska </a:t>
            </a:r>
            <a:r>
              <a:rPr lang="pl-PL" sz="3600" dirty="0" smtClean="0">
                <a:solidFill>
                  <a:srgbClr val="FFFF00"/>
                </a:solidFill>
              </a:rPr>
              <a:t>	ZS Medycznych</a:t>
            </a:r>
          </a:p>
          <a:p>
            <a:pPr>
              <a:lnSpc>
                <a:spcPct val="160000"/>
              </a:lnSpc>
            </a:pPr>
            <a:r>
              <a:rPr lang="pl-PL" sz="3600" dirty="0" smtClean="0">
                <a:solidFill>
                  <a:srgbClr val="FFFF00"/>
                </a:solidFill>
              </a:rPr>
              <a:t>Beata </a:t>
            </a:r>
            <a:r>
              <a:rPr lang="pl-PL" sz="3600" dirty="0">
                <a:solidFill>
                  <a:srgbClr val="FFFF00"/>
                </a:solidFill>
              </a:rPr>
              <a:t>Zych </a:t>
            </a:r>
            <a:r>
              <a:rPr lang="pl-PL" sz="3600" dirty="0" smtClean="0">
                <a:solidFill>
                  <a:srgbClr val="FFFF00"/>
                </a:solidFill>
              </a:rPr>
              <a:t>				ZS Handlowych</a:t>
            </a:r>
            <a:endParaRPr lang="pl-PL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8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01924" y="188640"/>
            <a:ext cx="8692399" cy="792088"/>
          </a:xfrm>
        </p:spPr>
        <p:txBody>
          <a:bodyPr rtlCol="0"/>
          <a:lstStyle/>
          <a:p>
            <a:pPr algn="ctr" rtl="0"/>
            <a:r>
              <a:rPr lang="pl-PL" dirty="0" smtClean="0"/>
              <a:t>Szkoły - Aktywność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65213" y="1124744"/>
            <a:ext cx="8687333" cy="5400600"/>
          </a:xfrm>
        </p:spPr>
        <p:txBody>
          <a:bodyPr rtlCol="0">
            <a:noAutofit/>
          </a:bodyPr>
          <a:lstStyle/>
          <a:p>
            <a:r>
              <a:rPr lang="pl-PL" sz="2400" b="1" dirty="0" smtClean="0">
                <a:solidFill>
                  <a:srgbClr val="FFFF00"/>
                </a:solidFill>
              </a:rPr>
              <a:t>Zespół szkół handlowych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Zespół Szkół 8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Zespół Szkół Ogólnokształcących v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Szkoła Podstawowa 12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Zespół Szkół 1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Szkoła Podstawowa 38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Zespół Szkół Ogólnokształcących iv 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Zespół Szkół Medycznych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Szkoła Podstawowa 61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Szkoła Podstawowa 41 </a:t>
            </a:r>
          </a:p>
          <a:p>
            <a:pPr>
              <a:lnSpc>
                <a:spcPct val="160000"/>
              </a:lnSpc>
            </a:pPr>
            <a:r>
              <a:rPr lang="pl-PL" dirty="0" smtClean="0">
                <a:solidFill>
                  <a:srgbClr val="FFFF00"/>
                </a:solidFill>
              </a:rPr>
              <a:t>Szkoła Podstawowa 66</a:t>
            </a:r>
            <a:endParaRPr lang="pl-PL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294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 anchor="t">
            <a:noAutofit/>
          </a:bodyPr>
          <a:lstStyle/>
          <a:p>
            <a:pPr algn="ctr" rtl="0"/>
            <a:r>
              <a:rPr lang="pl-PL" sz="4400" dirty="0" smtClean="0"/>
              <a:t>Szkoła Otwarta i Tolerancyjna 2017-2019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909836" y="1904999"/>
            <a:ext cx="10297143" cy="4548337"/>
          </a:xfrm>
        </p:spPr>
        <p:txBody>
          <a:bodyPr rtlCol="0">
            <a:normAutofit/>
          </a:bodyPr>
          <a:lstStyle/>
          <a:p>
            <a:r>
              <a:rPr lang="pl-PL" sz="3200" dirty="0"/>
              <a:t>Geniusz nie ma płci, wyznania, rasy ani narodowości.</a:t>
            </a:r>
          </a:p>
          <a:p>
            <a:endParaRPr lang="pl-PL" sz="3200" dirty="0" smtClean="0"/>
          </a:p>
          <a:p>
            <a:r>
              <a:rPr lang="pl-PL" sz="3200" dirty="0" smtClean="0"/>
              <a:t>Tolerancja </a:t>
            </a:r>
            <a:r>
              <a:rPr lang="pl-PL" sz="3200" dirty="0"/>
              <a:t>opiera się na pięciu filarach. Są nimi humanizm, demokracja, świadomość, otwarty umysł i empatia.</a:t>
            </a:r>
          </a:p>
          <a:p>
            <a:endParaRPr lang="pl-PL" sz="3200" dirty="0" smtClean="0"/>
          </a:p>
          <a:p>
            <a:r>
              <a:rPr lang="pl-PL" sz="3200" dirty="0" smtClean="0"/>
              <a:t>Wszyscy </a:t>
            </a:r>
            <a:r>
              <a:rPr lang="pl-PL" sz="3200" dirty="0"/>
              <a:t>ludzie mają inny licznik, ale ten sam mianownik.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215646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 anchor="t">
            <a:noAutofit/>
          </a:bodyPr>
          <a:lstStyle/>
          <a:p>
            <a:pPr algn="ctr" rtl="0"/>
            <a:r>
              <a:rPr lang="pl-PL" sz="4400" dirty="0" smtClean="0"/>
              <a:t>Szkoła Otwarta i Tolerancyjna 2017-2019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909836" y="1904999"/>
            <a:ext cx="10297143" cy="4548337"/>
          </a:xfrm>
        </p:spPr>
        <p:txBody>
          <a:bodyPr rtlCol="0">
            <a:normAutofit/>
          </a:bodyPr>
          <a:lstStyle/>
          <a:p>
            <a:r>
              <a:rPr lang="pl-PL" sz="3200" dirty="0"/>
              <a:t>Tolerancja nie akceptuje tylko jednej rzeczy: nietolerancji.</a:t>
            </a:r>
          </a:p>
          <a:p>
            <a:endParaRPr lang="pl-PL" sz="3200" dirty="0" smtClean="0"/>
          </a:p>
          <a:p>
            <a:r>
              <a:rPr lang="pl-PL" sz="3200" dirty="0" smtClean="0"/>
              <a:t>Ludzkość </a:t>
            </a:r>
            <a:r>
              <a:rPr lang="pl-PL" sz="3200" dirty="0"/>
              <a:t>bez różnorodności jest jak światło bez pryzmatu.</a:t>
            </a:r>
          </a:p>
          <a:p>
            <a:endParaRPr lang="pl-PL" sz="3200" dirty="0" smtClean="0"/>
          </a:p>
          <a:p>
            <a:r>
              <a:rPr lang="pl-PL" sz="3200" dirty="0" smtClean="0"/>
              <a:t>Otwartość </a:t>
            </a:r>
            <a:r>
              <a:rPr lang="pl-PL" sz="3200" dirty="0"/>
              <a:t>to taka postawa, w której człowiek widzi w innym człowieku człowieka.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791789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 anchor="t">
            <a:noAutofit/>
          </a:bodyPr>
          <a:lstStyle/>
          <a:p>
            <a:pPr algn="ctr" rtl="0"/>
            <a:r>
              <a:rPr lang="pl-PL" sz="4400" dirty="0" smtClean="0"/>
              <a:t>Szkoła Otwarta i Tolerancyjna 2017-2019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909836" y="1904999"/>
            <a:ext cx="10297143" cy="4548337"/>
          </a:xfrm>
        </p:spPr>
        <p:txBody>
          <a:bodyPr rtlCol="0">
            <a:normAutofit/>
          </a:bodyPr>
          <a:lstStyle/>
          <a:p>
            <a:r>
              <a:rPr lang="pl-PL" sz="3200" dirty="0"/>
              <a:t>Kluczem do zrozumienia świata jest świadomość; bez niej świat jest jedną wielką iluzją.</a:t>
            </a:r>
          </a:p>
          <a:p>
            <a:endParaRPr lang="pl-PL" sz="3200" dirty="0" smtClean="0"/>
          </a:p>
          <a:p>
            <a:r>
              <a:rPr lang="pl-PL" sz="3200" dirty="0" smtClean="0"/>
              <a:t>Nie </a:t>
            </a:r>
            <a:r>
              <a:rPr lang="pl-PL" sz="3200" dirty="0"/>
              <a:t>ma ludzi bez talentu; </a:t>
            </a:r>
            <a:r>
              <a:rPr lang="pl-PL" sz="3200" dirty="0" smtClean="0"/>
              <a:t>są tylko osoby, w których nikt jeszcze nie rozpoznał geniusza.</a:t>
            </a:r>
            <a:endParaRPr lang="pl-PL" sz="3200" dirty="0"/>
          </a:p>
          <a:p>
            <a:endParaRPr lang="pl-PL" sz="3200" dirty="0" smtClean="0"/>
          </a:p>
          <a:p>
            <a:r>
              <a:rPr lang="pl-PL" sz="3200" dirty="0" smtClean="0"/>
              <a:t>Mądrość </a:t>
            </a:r>
            <a:r>
              <a:rPr lang="pl-PL" sz="3200" dirty="0"/>
              <a:t>polega na tym, że stary słucha młodego, silny słabego, bogaty biednego, a rozsądny szalonego.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496956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 anchor="t">
            <a:noAutofit/>
          </a:bodyPr>
          <a:lstStyle/>
          <a:p>
            <a:pPr algn="ctr" rtl="0"/>
            <a:r>
              <a:rPr lang="pl-PL" sz="4400" dirty="0" smtClean="0"/>
              <a:t>Szkoła Otwarta i Tolerancyjna 2017-2019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909836" y="1904999"/>
            <a:ext cx="10297143" cy="4548337"/>
          </a:xfrm>
        </p:spPr>
        <p:txBody>
          <a:bodyPr rtlCol="0">
            <a:normAutofit lnSpcReduction="10000"/>
          </a:bodyPr>
          <a:lstStyle/>
          <a:p>
            <a:r>
              <a:rPr lang="pl-PL" sz="3200" dirty="0"/>
              <a:t>Aby dotrzeć do młodego człowieka, trzeba mówić wieloma językami, mieszać poetyki, wykorzystywać wszystkie typy inteligencji, stosować jak najwięcej nowych technologii i wejść w maksymalną ilość interakcji.</a:t>
            </a:r>
          </a:p>
          <a:p>
            <a:r>
              <a:rPr lang="pl-PL" sz="3200" dirty="0"/>
              <a:t>W fundamentalnych kwestiach wszyscy jesteśmy jedną ziemską drużyną i gramy do jednej bramki.</a:t>
            </a:r>
          </a:p>
          <a:p>
            <a:r>
              <a:rPr lang="pl-PL" sz="3200" dirty="0"/>
              <a:t>Celem naszej akcji jest </a:t>
            </a:r>
            <a:r>
              <a:rPr lang="pl-PL" sz="3200" dirty="0" err="1"/>
              <a:t>incepcja</a:t>
            </a:r>
            <a:r>
              <a:rPr lang="pl-PL" sz="3200" dirty="0"/>
              <a:t>; marzy nam się zasianie w umysłach młodych ludzi idei w taki sposób, aby nie spostrzegli kiedy, ani dlaczego, ich spojrzenie na życie diametralnie się zmieniło.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39172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 anchor="t">
            <a:noAutofit/>
          </a:bodyPr>
          <a:lstStyle/>
          <a:p>
            <a:pPr algn="ctr" rtl="0"/>
            <a:r>
              <a:rPr lang="pl-PL" sz="4400" dirty="0" smtClean="0"/>
              <a:t>Szkoła Otwarta i Tolerancyjna 2019-2020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909836" y="1904999"/>
            <a:ext cx="10297143" cy="4548337"/>
          </a:xfrm>
        </p:spPr>
        <p:txBody>
          <a:bodyPr rtlCol="0">
            <a:normAutofit fontScale="85000" lnSpcReduction="20000"/>
          </a:bodyPr>
          <a:lstStyle/>
          <a:p>
            <a:r>
              <a:rPr lang="pl-PL" sz="3200" dirty="0"/>
              <a:t>8 obszarów Umysłu:</a:t>
            </a:r>
          </a:p>
          <a:p>
            <a:r>
              <a:rPr lang="pl-PL" sz="3200" dirty="0"/>
              <a:t>1.	Wiedza		</a:t>
            </a:r>
          </a:p>
          <a:p>
            <a:r>
              <a:rPr lang="pl-PL" sz="3200" dirty="0"/>
              <a:t>2.	Język			</a:t>
            </a:r>
          </a:p>
          <a:p>
            <a:r>
              <a:rPr lang="pl-PL" sz="3200" dirty="0"/>
              <a:t>3.	Myślenie		</a:t>
            </a:r>
          </a:p>
          <a:p>
            <a:r>
              <a:rPr lang="pl-PL" sz="3200" dirty="0"/>
              <a:t>4.	Uczenie się			</a:t>
            </a:r>
          </a:p>
          <a:p>
            <a:r>
              <a:rPr lang="pl-PL" sz="3200" dirty="0"/>
              <a:t>5.	Percepcja		</a:t>
            </a:r>
          </a:p>
          <a:p>
            <a:r>
              <a:rPr lang="pl-PL" sz="3200" dirty="0"/>
              <a:t>6.	Świadomość		</a:t>
            </a:r>
          </a:p>
          <a:p>
            <a:r>
              <a:rPr lang="pl-PL" sz="3200" dirty="0"/>
              <a:t>7.	Decyzja		</a:t>
            </a:r>
          </a:p>
          <a:p>
            <a:r>
              <a:rPr lang="pl-PL" sz="3200" dirty="0"/>
              <a:t>8.	Inteligencja	</a:t>
            </a:r>
          </a:p>
        </p:txBody>
      </p:sp>
    </p:spTree>
    <p:extLst>
      <p:ext uri="{BB962C8B-B14F-4D97-AF65-F5344CB8AC3E}">
        <p14:creationId xmlns:p14="http://schemas.microsoft.com/office/powerpoint/2010/main" val="1713796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 anchor="t">
            <a:noAutofit/>
          </a:bodyPr>
          <a:lstStyle/>
          <a:p>
            <a:pPr algn="ctr" rtl="0"/>
            <a:r>
              <a:rPr lang="pl-PL" sz="4400" dirty="0" smtClean="0"/>
              <a:t>Szkoła Otwarta i Tolerancyjna 2019-2020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909836" y="1904999"/>
            <a:ext cx="10297143" cy="4548337"/>
          </a:xfrm>
        </p:spPr>
        <p:txBody>
          <a:bodyPr rtlCol="0">
            <a:normAutofit fontScale="85000" lnSpcReduction="20000"/>
          </a:bodyPr>
          <a:lstStyle/>
          <a:p>
            <a:pPr lvl="0"/>
            <a:r>
              <a:rPr lang="pl-PL" dirty="0"/>
              <a:t>Mędrcy i dzieła – konkurs </a:t>
            </a:r>
            <a:endParaRPr lang="pl-PL" sz="1800" dirty="0"/>
          </a:p>
          <a:p>
            <a:pPr lvl="0"/>
            <a:r>
              <a:rPr lang="pl-PL" dirty="0"/>
              <a:t>Konferencje BOAT	</a:t>
            </a:r>
            <a:endParaRPr lang="pl-PL" sz="1800" dirty="0"/>
          </a:p>
          <a:p>
            <a:pPr lvl="0"/>
            <a:r>
              <a:rPr lang="pl-PL" dirty="0"/>
              <a:t>Wspólny Gmach – </a:t>
            </a:r>
            <a:r>
              <a:rPr lang="pl-PL" sz="2100" dirty="0"/>
              <a:t>cykl imprez z Festiwalem Kultur jako finałem</a:t>
            </a:r>
          </a:p>
          <a:p>
            <a:pPr lvl="1"/>
            <a:r>
              <a:rPr lang="pl-PL" dirty="0"/>
              <a:t>Kulinarny Jumbo </a:t>
            </a:r>
            <a:r>
              <a:rPr lang="pl-PL"/>
              <a:t>Jet </a:t>
            </a:r>
            <a:endParaRPr lang="pl-PL" sz="1600" dirty="0"/>
          </a:p>
          <a:p>
            <a:pPr lvl="1"/>
            <a:r>
              <a:rPr lang="pl-PL" dirty="0"/>
              <a:t>Językowy Concorde</a:t>
            </a:r>
            <a:endParaRPr lang="pl-PL" sz="1600" dirty="0"/>
          </a:p>
          <a:p>
            <a:pPr lvl="1"/>
            <a:r>
              <a:rPr lang="pl-PL" dirty="0"/>
              <a:t>Stylowy </a:t>
            </a:r>
            <a:r>
              <a:rPr lang="pl-PL" dirty="0" err="1"/>
              <a:t>Dreamliner</a:t>
            </a:r>
            <a:endParaRPr lang="pl-PL" sz="1600" dirty="0"/>
          </a:p>
          <a:p>
            <a:pPr lvl="0"/>
            <a:r>
              <a:rPr lang="pl-PL" u="sng" dirty="0"/>
              <a:t>Konferencja 20 lat – </a:t>
            </a:r>
            <a:r>
              <a:rPr lang="pl-PL" u="sng" dirty="0" err="1"/>
              <a:t>Origo</a:t>
            </a:r>
            <a:r>
              <a:rPr lang="pl-PL" u="sng" dirty="0"/>
              <a:t> - Quo Vadis</a:t>
            </a:r>
            <a:r>
              <a:rPr lang="pl-PL" dirty="0"/>
              <a:t>		</a:t>
            </a:r>
            <a:endParaRPr lang="pl-PL" sz="1800" dirty="0"/>
          </a:p>
          <a:p>
            <a:pPr lvl="0"/>
            <a:r>
              <a:rPr lang="pl-PL" dirty="0"/>
              <a:t>Pogromcy Duchów – performance	</a:t>
            </a:r>
            <a:endParaRPr lang="pl-PL" sz="1800" dirty="0"/>
          </a:p>
          <a:p>
            <a:pPr lvl="0"/>
            <a:r>
              <a:rPr lang="pl-PL" dirty="0"/>
              <a:t>Bydgoskie </a:t>
            </a:r>
            <a:r>
              <a:rPr lang="pl-PL" dirty="0" err="1"/>
              <a:t>Grafffiti</a:t>
            </a:r>
            <a:r>
              <a:rPr lang="pl-PL" dirty="0"/>
              <a:t> – konkurs </a:t>
            </a:r>
            <a:endParaRPr lang="pl-PL" sz="1800" dirty="0"/>
          </a:p>
          <a:p>
            <a:pPr lvl="0"/>
            <a:r>
              <a:rPr lang="pl-PL" dirty="0"/>
              <a:t>Tabula Rasa – happening </a:t>
            </a:r>
            <a:endParaRPr lang="pl-PL" sz="1800" dirty="0"/>
          </a:p>
          <a:p>
            <a:pPr lvl="0"/>
            <a:r>
              <a:rPr lang="pl-PL" dirty="0"/>
              <a:t>Gala Liderów KOSTKA II</a:t>
            </a:r>
            <a:endParaRPr lang="pl-PL" sz="1800" dirty="0"/>
          </a:p>
          <a:p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962483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328968" y="116632"/>
            <a:ext cx="11521280" cy="1371600"/>
          </a:xfrm>
        </p:spPr>
        <p:txBody>
          <a:bodyPr rtlCol="0" anchor="t">
            <a:noAutofit/>
          </a:bodyPr>
          <a:lstStyle/>
          <a:p>
            <a:pPr algn="ctr" rtl="0"/>
            <a:r>
              <a:rPr lang="pl-PL" sz="4400" dirty="0" smtClean="0"/>
              <a:t>Gala KOSTKA II</a:t>
            </a:r>
            <a:endParaRPr lang="pl-PL" dirty="0"/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549796" y="1268761"/>
            <a:ext cx="11089232" cy="5184576"/>
          </a:xfrm>
        </p:spPr>
        <p:txBody>
          <a:bodyPr rtlCol="0">
            <a:normAutofit lnSpcReduction="10000"/>
          </a:bodyPr>
          <a:lstStyle/>
          <a:p>
            <a:pPr lvl="0"/>
            <a:r>
              <a:rPr lang="pl-PL" dirty="0" smtClean="0"/>
              <a:t>2 kategorie wiekowe: szkoły podstawowe i średnie</a:t>
            </a:r>
          </a:p>
          <a:p>
            <a:pPr lvl="0"/>
            <a:r>
              <a:rPr lang="pl-PL" sz="1800" dirty="0" smtClean="0"/>
              <a:t>6 kategorii tematycznych dla każdej grupy wiekowej: Kreatywność, Otwartość, Samorządność, Tolerancja, Kooperacja, Aktywność</a:t>
            </a:r>
          </a:p>
          <a:p>
            <a:pPr lvl="0"/>
            <a:r>
              <a:rPr lang="pl-PL" sz="1800" dirty="0" smtClean="0"/>
              <a:t>1 nagroda specjalna bez podziału na kategorie</a:t>
            </a:r>
          </a:p>
          <a:p>
            <a:pPr lvl="0"/>
            <a:r>
              <a:rPr lang="pl-PL" sz="1800" dirty="0" smtClean="0"/>
              <a:t>Nagrody przyznajemy tylko uczniom.</a:t>
            </a:r>
          </a:p>
          <a:p>
            <a:pPr lvl="0"/>
            <a:r>
              <a:rPr lang="pl-PL" sz="1800" dirty="0" smtClean="0"/>
              <a:t>Kandydatów, tak jak w roku ubiegłym, zgłaszają dyrektorzy szkół na specjalnym arkuszu, na wniosek Lidera </a:t>
            </a:r>
            <a:r>
              <a:rPr lang="pl-PL" sz="1800" dirty="0" err="1" smtClean="0"/>
              <a:t>SOiT</a:t>
            </a:r>
            <a:r>
              <a:rPr lang="pl-PL" sz="1800" dirty="0" smtClean="0"/>
              <a:t>  lub Opiekuna Samorządu Uczniowskiego w danej szkole. </a:t>
            </a:r>
          </a:p>
          <a:p>
            <a:pPr lvl="0"/>
            <a:r>
              <a:rPr lang="pl-PL" sz="1800" dirty="0" smtClean="0"/>
              <a:t>W każdej kategorii dana szkoła może typować jednego ucznia (wyjątek mogą stanowić uczniowie zgłoszeni przez Opiekuna Młodzieżowej Rady Miasta lub Koordynatora projektu </a:t>
            </a:r>
            <a:r>
              <a:rPr lang="pl-PL" sz="1800" dirty="0" err="1" smtClean="0"/>
              <a:t>SOiT</a:t>
            </a:r>
            <a:r>
              <a:rPr lang="pl-PL" sz="1800" dirty="0" smtClean="0"/>
              <a:t> – każdy z nich ma również jeden głos w danej kategorii)</a:t>
            </a:r>
          </a:p>
          <a:p>
            <a:pPr lvl="0"/>
            <a:r>
              <a:rPr lang="pl-PL" sz="1800" dirty="0" smtClean="0"/>
              <a:t>Wszystkie kandydatury należy zgłosić w nieprzekraczalnym terminie 30 czerwca b.r.</a:t>
            </a:r>
          </a:p>
          <a:p>
            <a:pPr lvl="0"/>
            <a:r>
              <a:rPr lang="pl-PL" sz="1800" dirty="0" smtClean="0"/>
              <a:t>Lista pięciu uczniów nominowanych w każdej kategorii pojawi się 22 lipca b.r., po zatwierdzeniu przez jury</a:t>
            </a:r>
          </a:p>
          <a:p>
            <a:pPr lvl="0"/>
            <a:r>
              <a:rPr lang="pl-PL" sz="1800" dirty="0" smtClean="0"/>
              <a:t>Gala Finałowa odbędzie się 13 września b.r.</a:t>
            </a:r>
            <a:endParaRPr lang="pl-PL" sz="1800" dirty="0"/>
          </a:p>
          <a:p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07989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25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25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25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25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Niebieski tunel cyfrowy 16: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93_TF02895261_TF02895261.potx" id="{14CCE596-AA37-43C2-B98C-813FCDA8645F}" vid="{D6541014-4DA5-4F9D-A429-DBC462091ED2}"/>
    </a:ext>
  </a:extLst>
</a:theme>
</file>

<file path=ppt/theme/theme2.xml><?xml version="1.0" encoding="utf-8"?>
<a:theme xmlns:a="http://schemas.openxmlformats.org/drawingml/2006/main" name="Motyw pakietu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 biznesowa z niebieskim tunelem cyfrowym (panoramiczna)</Template>
  <TotalTime>0</TotalTime>
  <Words>675</Words>
  <Application>Microsoft Office PowerPoint</Application>
  <PresentationFormat>Niestandardowy</PresentationFormat>
  <Paragraphs>140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9" baseType="lpstr">
      <vt:lpstr>Arial</vt:lpstr>
      <vt:lpstr>Corbel</vt:lpstr>
      <vt:lpstr>Niebieski tunel cyfrowy 16:9</vt:lpstr>
      <vt:lpstr>Szkoła Otwarta i Tolerancyjna finał II sezonu</vt:lpstr>
      <vt:lpstr>To, co najważniejsze  konkurs fotograficzny</vt:lpstr>
      <vt:lpstr>Mapa Tolerancji 4 – Symbole Wolności konkurs plastyczny</vt:lpstr>
      <vt:lpstr>@Festiwal@ konkurs muzyczny</vt:lpstr>
      <vt:lpstr>Open Your Mind II gra miejska</vt:lpstr>
      <vt:lpstr>Festiwal Kultur II konkurs – najciekawsze stoisko</vt:lpstr>
      <vt:lpstr>Uczniowie - Aktywność</vt:lpstr>
      <vt:lpstr>Nauczyciele - Aktywność</vt:lpstr>
      <vt:lpstr>Szkoły - Aktywność</vt:lpstr>
      <vt:lpstr>Szkoła Otwarta i Tolerancyjna 2017-2019</vt:lpstr>
      <vt:lpstr>Szkoła Otwarta i Tolerancyjna 2017-2019</vt:lpstr>
      <vt:lpstr>Szkoła Otwarta i Tolerancyjna 2017-2019</vt:lpstr>
      <vt:lpstr>Szkoła Otwarta i Tolerancyjna 2017-2019</vt:lpstr>
      <vt:lpstr>Szkoła Otwarta i Tolerancyjna 2019-2020</vt:lpstr>
      <vt:lpstr>Szkoła Otwarta i Tolerancyjna 2019-2020</vt:lpstr>
      <vt:lpstr>Gala KOSTKA 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2019-06-09T08:37:32Z</dcterms:created>
  <dcterms:modified xsi:type="dcterms:W3CDTF">2019-06-09T11:15:44Z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